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8"/>
  </p:notesMasterIdLst>
  <p:sldIdLst>
    <p:sldId id="256" r:id="rId2"/>
    <p:sldId id="258" r:id="rId3"/>
    <p:sldId id="270" r:id="rId4"/>
    <p:sldId id="259" r:id="rId5"/>
    <p:sldId id="260" r:id="rId6"/>
    <p:sldId id="271" r:id="rId7"/>
    <p:sldId id="262" r:id="rId8"/>
    <p:sldId id="280" r:id="rId9"/>
    <p:sldId id="302" r:id="rId10"/>
    <p:sldId id="263" r:id="rId11"/>
    <p:sldId id="266" r:id="rId12"/>
    <p:sldId id="306" r:id="rId13"/>
    <p:sldId id="261" r:id="rId14"/>
    <p:sldId id="279" r:id="rId15"/>
    <p:sldId id="274" r:id="rId16"/>
    <p:sldId id="275" r:id="rId17"/>
    <p:sldId id="307" r:id="rId18"/>
    <p:sldId id="308" r:id="rId19"/>
    <p:sldId id="282" r:id="rId20"/>
    <p:sldId id="283" r:id="rId21"/>
    <p:sldId id="276" r:id="rId22"/>
    <p:sldId id="284" r:id="rId23"/>
    <p:sldId id="265" r:id="rId24"/>
    <p:sldId id="309" r:id="rId25"/>
    <p:sldId id="264" r:id="rId26"/>
    <p:sldId id="300" r:id="rId27"/>
    <p:sldId id="301" r:id="rId28"/>
    <p:sldId id="273" r:id="rId29"/>
    <p:sldId id="277" r:id="rId30"/>
    <p:sldId id="285" r:id="rId31"/>
    <p:sldId id="286" r:id="rId32"/>
    <p:sldId id="287" r:id="rId33"/>
    <p:sldId id="288" r:id="rId34"/>
    <p:sldId id="289" r:id="rId35"/>
    <p:sldId id="305" r:id="rId36"/>
    <p:sldId id="290" r:id="rId37"/>
    <p:sldId id="291" r:id="rId38"/>
    <p:sldId id="293" r:id="rId39"/>
    <p:sldId id="310" r:id="rId40"/>
    <p:sldId id="292" r:id="rId41"/>
    <p:sldId id="296" r:id="rId42"/>
    <p:sldId id="298" r:id="rId43"/>
    <p:sldId id="299" r:id="rId44"/>
    <p:sldId id="304" r:id="rId45"/>
    <p:sldId id="311" r:id="rId46"/>
    <p:sldId id="303"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J" initials="J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B001"/>
    <a:srgbClr val="FFC54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7" autoAdjust="0"/>
    <p:restoredTop sz="58221" autoAdjust="0"/>
  </p:normalViewPr>
  <p:slideViewPr>
    <p:cSldViewPr>
      <p:cViewPr varScale="1">
        <p:scale>
          <a:sx n="56" d="100"/>
          <a:sy n="56" d="100"/>
        </p:scale>
        <p:origin x="-9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3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79003-4583-49BF-BD7B-C45B9A54429C}" type="datetimeFigureOut">
              <a:rPr lang="fr-FR" smtClean="0"/>
              <a:pPr/>
              <a:t>06/03/2023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891A7-B634-4817-8D9E-502299133CD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 </a:t>
            </a:r>
          </a:p>
          <a:p>
            <a:r>
              <a:rPr lang="fr-FR" dirty="0" smtClean="0"/>
              <a:t>Je viens ici vous proposer de retrouver le sens des mots, des noms des lieux où vous habitez. </a:t>
            </a:r>
          </a:p>
          <a:p>
            <a:r>
              <a:rPr lang="fr-FR" dirty="0" smtClean="0"/>
              <a:t>La plupart de ces mots restent obscurs pour une grande partie des habitants.</a:t>
            </a:r>
          </a:p>
          <a:p>
            <a:r>
              <a:rPr lang="fr-FR" dirty="0" smtClean="0"/>
              <a:t>Vous vous demandez peut-être parfois d'où viennent les noms des rues et des quartiers où vous habitez ou que vous traversez, à pied, à cheval, en voiture.</a:t>
            </a:r>
          </a:p>
          <a:p>
            <a:r>
              <a:rPr lang="fr-FR" dirty="0" smtClean="0"/>
              <a:t>La toponymie des lieux est ici dans le </a:t>
            </a:r>
            <a:r>
              <a:rPr lang="fr-FR" dirty="0" err="1" smtClean="0"/>
              <a:t>Bòrn</a:t>
            </a:r>
            <a:r>
              <a:rPr lang="fr-FR" dirty="0" smtClean="0"/>
              <a:t>, gasconne et vient de plus de 1000 ans avant nous.</a:t>
            </a:r>
          </a:p>
          <a:p>
            <a:r>
              <a:rPr lang="fr-FR" dirty="0" smtClean="0"/>
              <a:t>Je vais dans cette petite présentation vous faire faire, tout d'abord, un </a:t>
            </a:r>
            <a:r>
              <a:rPr lang="fr-FR" dirty="0" err="1" smtClean="0"/>
              <a:t>succint</a:t>
            </a:r>
            <a:r>
              <a:rPr lang="fr-FR" dirty="0" smtClean="0"/>
              <a:t> voyage dans le temps.</a:t>
            </a:r>
          </a:p>
          <a:p>
            <a:r>
              <a:rPr lang="fr-FR" dirty="0" smtClean="0"/>
              <a:t>Ceci dans le but de vous amener à comprendre le pourquoi de ce projet au budget </a:t>
            </a:r>
            <a:r>
              <a:rPr lang="fr-FR" smtClean="0"/>
              <a:t>participatif 2023 de notre ville. </a:t>
            </a:r>
            <a:endParaRPr lang="fr-FR" dirty="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Du temps de César, les peuplades entre </a:t>
            </a:r>
            <a:r>
              <a:rPr lang="fr-FR" smtClean="0"/>
              <a:t>Garonne </a:t>
            </a:r>
            <a:r>
              <a:rPr lang="fr-FR" smtClean="0"/>
              <a:t>et </a:t>
            </a:r>
            <a:r>
              <a:rPr lang="fr-FR" smtClean="0"/>
              <a:t>Pyrénées </a:t>
            </a:r>
            <a:r>
              <a:rPr lang="fr-FR" smtClean="0"/>
              <a:t>lui demandent reconnaissance de leur particularisme, </a:t>
            </a:r>
            <a:r>
              <a:rPr lang="fr-FR" smtClean="0"/>
              <a:t>et elles </a:t>
            </a:r>
            <a:r>
              <a:rPr lang="fr-FR" smtClean="0"/>
              <a:t>l'obtiennent.</a:t>
            </a:r>
          </a:p>
          <a:p>
            <a:r>
              <a:rPr lang="fr-FR" smtClean="0"/>
              <a:t>Garonne est bien une frontière physique importante entre la Gaule</a:t>
            </a:r>
            <a:r>
              <a:rPr lang="fr-FR" baseline="0" smtClean="0"/>
              <a:t> et la </a:t>
            </a:r>
            <a:r>
              <a:rPr lang="fr-FR" baseline="0" smtClean="0"/>
              <a:t>Vascon</a:t>
            </a:r>
            <a:r>
              <a:rPr lang="fr-FR" smtClean="0"/>
              <a:t>ie.</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12 peuplades de la dite "Novempoplulanie" en l'an 600.</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peuples aquitains du temps de Pline l'ancien</a:t>
            </a:r>
            <a:r>
              <a:rPr lang="fr-FR" smtClean="0"/>
              <a:t>.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smtClean="0">
                <a:solidFill>
                  <a:schemeClr val="tx1"/>
                </a:solidFill>
                <a:latin typeface="+mn-lt"/>
                <a:ea typeface="+mn-ea"/>
                <a:cs typeface="+mn-cs"/>
              </a:rPr>
              <a:t>Mimizan en faisait partie de ce pays des Boiates en ce temps là.</a:t>
            </a:r>
            <a:r>
              <a:rPr lang="fr-FR" sz="1200" kern="1200" smtClean="0">
                <a:solidFill>
                  <a:schemeClr val="tx1"/>
                </a:solidFill>
                <a:latin typeface="+mn-lt"/>
                <a:ea typeface="+mn-ea"/>
                <a:cs typeface="+mn-cs"/>
              </a:rPr>
              <a:t> Notre Born actuel, lui, fait partie de ce grand pays gascon qui se trouve entre l'Océan à l'ouest et Toulouse à l'est, de la pointe du Médoc au nord et au Val d'Aran au sud, proche de l'Aragon et dépendant de la Catalogne.</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Bien plus tard, le Moyen-âge avec toutes</a:t>
            </a:r>
            <a:r>
              <a:rPr lang="fr-FR" baseline="0" smtClean="0"/>
              <a:t> ses alliances par mariages</a:t>
            </a:r>
          </a:p>
          <a:p>
            <a:r>
              <a:rPr lang="fr-FR" baseline="0" smtClean="0"/>
              <a:t>et toutes ses conquêtes suite à des batailles parfois fort longues</a:t>
            </a:r>
          </a:p>
          <a:p>
            <a:r>
              <a:rPr lang="fr-FR" baseline="0" smtClean="0"/>
              <a:t>et de massacres aussi effroyables que ceux du 20ème siècle.</a:t>
            </a:r>
          </a:p>
          <a:p>
            <a:r>
              <a:rPr lang="fr-FR" baseline="0" smtClean="0"/>
              <a:t>Besoin de pouvoir, de terres et d'argent, rien ne change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 dernier Duc de Gascogne</a:t>
            </a:r>
            <a:r>
              <a:rPr lang="fr-FR" baseline="0" smtClean="0"/>
              <a:t> s'appelait Sanch et régnait sur la contrée au XIème siècle.</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L'époque d'Aliénor d'Aquitaine, 80 années d'une Histoire riche en rebondissement.</a:t>
            </a:r>
          </a:p>
          <a:p>
            <a:r>
              <a:rPr lang="fr-FR" smtClean="0"/>
              <a:t>Il faut lire l'Histoire de la vie d'Aliénor, lecture qui nous montre une femme au tempérament bien trempé.</a:t>
            </a:r>
          </a:p>
          <a:p>
            <a:r>
              <a:rPr lang="fr-FR" smtClean="0"/>
              <a:t>C'est le temps des Troubadours, temps ou la langue occitane est bien plus répandue que la langue française.</a:t>
            </a:r>
          </a:p>
          <a:p>
            <a:r>
              <a:rPr lang="fr-FR" smtClean="0"/>
              <a:t>Une</a:t>
            </a:r>
            <a:r>
              <a:rPr lang="fr-FR" baseline="0" smtClean="0"/>
              <a:t> très grande partie de l'Europe occidentale à été culturellement touchée par notre langue</a:t>
            </a:r>
            <a:r>
              <a:rPr lang="fr-FR" baseline="0" smtClean="0"/>
              <a:t>.</a:t>
            </a:r>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La Coutume de Cornelhan en Armanhac (Gascogne)</a:t>
            </a:r>
          </a:p>
          <a:p>
            <a:r>
              <a:rPr lang="fr-FR" baseline="0" smtClean="0"/>
              <a:t>Notre écriture classique normalisée actuelle est en grande partie similaire à celle du XIème siècle.</a:t>
            </a:r>
          </a:p>
          <a:p>
            <a:r>
              <a:rPr lang="fr-FR" baseline="0" smtClean="0"/>
              <a:t>Ce n'est pas une invention sortie de nulle part.</a:t>
            </a:r>
          </a:p>
          <a:p>
            <a:endParaRPr lang="fr-FR" baseline="0" smtClean="0"/>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Johan Bidau en 1406 écrit au Cardinal-Archevêque</a:t>
            </a:r>
            <a:r>
              <a:rPr lang="fr-FR" baseline="0" smtClean="0"/>
              <a:t> de Bordeaux pour l'avertir d'une attaque imminente des français à Blaye, pour isoler les bordelais.</a:t>
            </a:r>
          </a:p>
          <a:p>
            <a:r>
              <a:rPr lang="fr-FR" baseline="0" smtClean="0"/>
              <a:t>Les citadins bordelais (gascons) de l'époque parlaient gascon dans la vie de tous les jours.</a:t>
            </a:r>
          </a:p>
          <a:p>
            <a:r>
              <a:rPr lang="fr-FR" baseline="0" smtClean="0"/>
              <a:t>Où l'on voit sur ce texte </a:t>
            </a:r>
            <a:r>
              <a:rPr lang="fr-FR" baseline="0" smtClean="0"/>
              <a:t>l'emploi </a:t>
            </a:r>
            <a:r>
              <a:rPr lang="fr-FR" baseline="0" smtClean="0"/>
              <a:t>de la langue aussi au niveau des édiles de l'époque.</a:t>
            </a:r>
          </a:p>
          <a:p>
            <a:r>
              <a:rPr lang="fr-FR" baseline="0" smtClean="0"/>
              <a:t>Ce n'était pas seulement la langue, "le patois" des "ploucs" de la </a:t>
            </a:r>
            <a:r>
              <a:rPr lang="fr-FR" baseline="0" smtClean="0"/>
              <a:t>campagne comme cela a été trop souvent dit.</a:t>
            </a:r>
            <a:endParaRPr lang="fr-FR" baseline="0" smtClean="0"/>
          </a:p>
          <a:p>
            <a:endParaRPr lang="fr-FR" smtClean="0"/>
          </a:p>
          <a:p>
            <a:r>
              <a:rPr lang="fr-FR" baseline="0" smtClean="0"/>
              <a:t>Notre écriture classique normalisée actuelle est en grande partie encore similaire à celle du début du XVème siècle.</a:t>
            </a:r>
          </a:p>
          <a:p>
            <a:r>
              <a:rPr lang="fr-FR" baseline="0" smtClean="0"/>
              <a:t>Je peux très bien la lire et en comprendre le sens à quelques mots près.</a:t>
            </a:r>
          </a:p>
          <a:p>
            <a:endParaRPr lang="fr-FR" baseline="0" smtClean="0"/>
          </a:p>
          <a:p>
            <a:r>
              <a:rPr lang="fr-FR" baseline="0" smtClean="0"/>
              <a:t>Celle </a:t>
            </a:r>
            <a:r>
              <a:rPr lang="fr-FR" baseline="0" smtClean="0"/>
              <a:t>qui est employée dans les écrits du XIX et XXème </a:t>
            </a:r>
            <a:r>
              <a:rPr lang="fr-FR" baseline="0" smtClean="0"/>
              <a:t>siècle, et souvent encore utilisée aujourd'hui par les personnes ne connaissant pas la classique, est </a:t>
            </a:r>
            <a:r>
              <a:rPr lang="fr-FR" baseline="0" smtClean="0"/>
              <a:t>basée sur les sons du français.</a:t>
            </a:r>
          </a:p>
          <a:p>
            <a:r>
              <a:rPr lang="fr-FR" baseline="0" smtClean="0"/>
              <a:t>C'est pourquoi la graphie classique est </a:t>
            </a:r>
            <a:r>
              <a:rPr lang="fr-FR" baseline="0" smtClean="0"/>
              <a:t>à l'heure actuelle enseignée </a:t>
            </a:r>
            <a:r>
              <a:rPr lang="fr-FR" baseline="0" smtClean="0"/>
              <a:t>dans les classes des Calandretas et dans les cours pour adultes.</a:t>
            </a:r>
          </a:p>
          <a:p>
            <a:r>
              <a:rPr lang="fr-FR" baseline="0" smtClean="0"/>
              <a:t>Elle est aujourd'hui utilisée dans toutes les productions </a:t>
            </a:r>
            <a:r>
              <a:rPr lang="fr-FR" baseline="0" smtClean="0"/>
              <a:t>nouvelles </a:t>
            </a:r>
            <a:r>
              <a:rPr lang="fr-FR" baseline="0" smtClean="0"/>
              <a:t>tels que les livres, </a:t>
            </a:r>
            <a:r>
              <a:rPr lang="fr-FR" baseline="0" smtClean="0"/>
              <a:t>les sites </a:t>
            </a:r>
            <a:r>
              <a:rPr lang="fr-FR" baseline="0" smtClean="0"/>
              <a:t>internets, </a:t>
            </a:r>
            <a:r>
              <a:rPr lang="fr-FR" baseline="0" smtClean="0"/>
              <a:t>les sous-titrages de films </a:t>
            </a:r>
            <a:r>
              <a:rPr lang="fr-FR" baseline="0" smtClean="0"/>
              <a:t>et panneautages d'entrée de ville et autres</a:t>
            </a:r>
            <a:r>
              <a:rPr lang="fr-FR" baseline="0" smtClean="0"/>
              <a:t>.</a:t>
            </a:r>
          </a:p>
          <a:p>
            <a:r>
              <a:rPr lang="fr-FR" baseline="0" smtClean="0"/>
              <a:t>Un apprentissage du public à la lecture s'impose, c'est un fait !</a:t>
            </a:r>
            <a:endParaRPr lang="fr-FR" baseline="0" smtClean="0"/>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Finalement, nos ancêtres</a:t>
            </a:r>
            <a:r>
              <a:rPr lang="fr-FR" baseline="0" smtClean="0"/>
              <a:t> ont perdu leurs terres et leurs privilèges liés à la Couronne d'Angleterre.</a:t>
            </a:r>
          </a:p>
          <a:p>
            <a:r>
              <a:rPr lang="fr-FR" smtClean="0"/>
              <a:t>Après la bataille à côté de Castillon </a:t>
            </a:r>
            <a:r>
              <a:rPr lang="fr-FR" smtClean="0"/>
              <a:t>(dite -la </a:t>
            </a:r>
            <a:r>
              <a:rPr lang="fr-FR" smtClean="0"/>
              <a:t>bataille - 33) en 1453 qui marqua</a:t>
            </a:r>
            <a:r>
              <a:rPr lang="fr-FR" baseline="0" smtClean="0"/>
              <a:t> la fin de la guerre de Cent ans entre la Couronne de France et celle d'Angleterre, la Gascogne se retrouve sous la coupe du Roi de France</a:t>
            </a:r>
            <a:r>
              <a:rPr lang="fr-FR" baseline="0" smtClean="0"/>
              <a:t>.</a:t>
            </a:r>
            <a:endParaRPr lang="fr-FR" baseline="0" smtClean="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Nous cherchons souvent à retrouver le sens des mots, le pourquoi de telle où telle dénomination. Cela vous arrive j'en suis persuadé !</a:t>
            </a:r>
          </a:p>
          <a:p>
            <a:r>
              <a:rPr lang="fr-FR" smtClean="0"/>
              <a:t>Certaines resterons obscures car le temps a joué son œuvre, les mémoires sont effacées et les écrits ne nous apportent pas de solution à la question posée.</a:t>
            </a:r>
          </a:p>
          <a:p>
            <a:r>
              <a:rPr lang="fr-FR" smtClean="0"/>
              <a:t>Bien d'autres, heureusement, détiennent encore une réponse, grâce aux écrits, aux racines latines de notre langue gasconne ou encore aux mémoires intactes grâce à la transmission parfois familiale, parfois sociétale.</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Après la Révolution française, la Gascogne n'est</a:t>
            </a:r>
            <a:r>
              <a:rPr lang="fr-FR" baseline="0" smtClean="0"/>
              <a:t> plus, les départements français sont créés et viennent découper tous les anciens "pays", Bretagne, Champagne, Alsace, Dauphiné, deviennent des régions administratives de la France qu'ils veulent "unifiée", une et indivisible.</a:t>
            </a:r>
          </a:p>
          <a:p>
            <a:r>
              <a:rPr lang="fr-FR" baseline="0" smtClean="0"/>
              <a:t>Du fait la Gascogne se trouve découpée principalement en 9 départements : 33, 47, 82, 32, 31, 09, 65, 64, 40 et côté catalan/Esp. avec le Val d'Aran.</a:t>
            </a:r>
          </a:p>
          <a:p>
            <a:r>
              <a:rPr lang="fr-FR" b="1" baseline="0" smtClean="0"/>
              <a:t>La langue gasconne est reconnue langue officielle en cette </a:t>
            </a:r>
            <a:r>
              <a:rPr lang="fr-FR" b="1" baseline="0" smtClean="0"/>
              <a:t>Vallée au </a:t>
            </a:r>
            <a:r>
              <a:rPr lang="fr-FR" b="1" baseline="0" smtClean="0"/>
              <a:t>même titre que le Catalan et le Castillan. </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La Gascogne telle qu'elle est dans ses pays.</a:t>
            </a:r>
          </a:p>
          <a:p>
            <a:r>
              <a:rPr lang="fr-FR" smtClean="0"/>
              <a:t>Avec</a:t>
            </a:r>
            <a:r>
              <a:rPr lang="fr-FR" baseline="0" smtClean="0"/>
              <a:t> ses particularités, de landes, de rivières, de </a:t>
            </a:r>
            <a:r>
              <a:rPr lang="fr-FR" baseline="0" smtClean="0"/>
              <a:t>coteaux, de </a:t>
            </a:r>
            <a:r>
              <a:rPr lang="fr-FR" baseline="0" smtClean="0"/>
              <a:t>tertres et de montagnes.</a:t>
            </a:r>
          </a:p>
          <a:p>
            <a:r>
              <a:rPr lang="fr-FR" baseline="0" smtClean="0"/>
              <a:t>Ce pays divers de part sa géographie, a modulé sa langue au fil des paysages rencontrés par l'homme</a:t>
            </a:r>
          </a:p>
          <a:p>
            <a:r>
              <a:rPr lang="fr-FR" baseline="0" smtClean="0"/>
              <a:t>qui est venu s'y installer </a:t>
            </a:r>
            <a:r>
              <a:rPr lang="fr-FR" baseline="0" smtClean="0"/>
              <a:t>tout au long </a:t>
            </a:r>
            <a:r>
              <a:rPr lang="fr-FR" baseline="0" smtClean="0"/>
              <a:t>de son Histoire.</a:t>
            </a:r>
          </a:p>
          <a:p>
            <a:r>
              <a:rPr lang="fr-FR" baseline="0" smtClean="0"/>
              <a:t>Les mots de la langue gasconne sont divers aussi, l'on </a:t>
            </a:r>
            <a:r>
              <a:rPr lang="fr-FR" baseline="0" smtClean="0"/>
              <a:t>n'évoque </a:t>
            </a:r>
            <a:r>
              <a:rPr lang="fr-FR" baseline="0" smtClean="0"/>
              <a:t>les grottes que dans les montagnes,</a:t>
            </a:r>
          </a:p>
          <a:p>
            <a:r>
              <a:rPr lang="fr-FR" baseline="0" smtClean="0"/>
              <a:t>à l'inverse l'on ne parle </a:t>
            </a:r>
            <a:r>
              <a:rPr lang="fr-FR" baseline="0" smtClean="0"/>
              <a:t>de vagues </a:t>
            </a:r>
            <a:r>
              <a:rPr lang="fr-FR" baseline="0" smtClean="0"/>
              <a:t>déferlantes </a:t>
            </a:r>
            <a:r>
              <a:rPr lang="fr-FR" baseline="0" smtClean="0"/>
              <a:t>seulement </a:t>
            </a:r>
            <a:r>
              <a:rPr lang="fr-FR" baseline="0" smtClean="0"/>
              <a:t>proche du Golfe.</a:t>
            </a:r>
          </a:p>
          <a:p>
            <a:r>
              <a:rPr lang="fr-FR" baseline="0" smtClean="0"/>
              <a:t>Nos dictionnaires </a:t>
            </a:r>
            <a:r>
              <a:rPr lang="fr-FR" baseline="0" smtClean="0"/>
              <a:t>anciens et modernes </a:t>
            </a:r>
            <a:r>
              <a:rPr lang="fr-FR" baseline="0" smtClean="0"/>
              <a:t>sont remplis de ce vocabulaire riche qu'il nous faut sortir de l'oubli</a:t>
            </a:r>
            <a:r>
              <a:rPr lang="fr-FR" baseline="0" smtClean="0"/>
              <a:t>.</a:t>
            </a:r>
          </a:p>
          <a:p>
            <a:endParaRPr lang="fr-FR" baseline="0" smtClean="0"/>
          </a:p>
          <a:p>
            <a:r>
              <a:rPr lang="fr-FR" baseline="0" smtClean="0"/>
              <a:t>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Où se trouve-t-elle encore notre langue gasconne ?</a:t>
            </a:r>
          </a:p>
          <a:p>
            <a:r>
              <a:rPr lang="fr-FR" smtClean="0"/>
              <a:t>Dans bien des cerveaux tout d'abord,</a:t>
            </a:r>
            <a:r>
              <a:rPr lang="fr-FR" baseline="0" smtClean="0"/>
              <a:t> il reste beaucoup de personnes qui l'ont apprise enfant, entendue et la comprennent encore.</a:t>
            </a:r>
          </a:p>
          <a:p>
            <a:r>
              <a:rPr lang="fr-FR" baseline="0" smtClean="0"/>
              <a:t>Par contre elle est peu ou pas employée dans la vie courante, faute au français qui a pris le pas sur elle.</a:t>
            </a:r>
          </a:p>
          <a:p>
            <a:r>
              <a:rPr lang="fr-FR" baseline="0" smtClean="0"/>
              <a:t>La transmission familiale ne s'est plus faite depuis le début du sciècle dernier et l'école de la République a tout fait pour enrayer celle-ci.</a:t>
            </a:r>
          </a:p>
          <a:p>
            <a:r>
              <a:rPr lang="fr-FR" baseline="0" smtClean="0"/>
              <a:t>Dans les classes, interdictions et punitions à la clé pour les contrevenants.</a:t>
            </a:r>
          </a:p>
          <a:p>
            <a:r>
              <a:rPr lang="fr-FR" baseline="0" smtClean="0"/>
              <a:t>Ils ont porté la honte du patois prononcé, par un signal autour du cou, Vergonha !</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 Born se trouve "au bord", à la frontière océanique.</a:t>
            </a:r>
          </a:p>
          <a:p>
            <a:r>
              <a:rPr lang="fr-FR" smtClean="0"/>
              <a:t>Il coupe l'étang de Biscarrosse au nord e s'étend à l'est de Bouricos, au sud descend jusqu'à Lévignac.</a:t>
            </a: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smtClean="0">
                <a:solidFill>
                  <a:schemeClr val="tx1"/>
                </a:solidFill>
                <a:latin typeface="+mn-lt"/>
                <a:ea typeface="+mn-ea"/>
                <a:cs typeface="+mn-cs"/>
              </a:rPr>
              <a:t>Voici la carte du parler </a:t>
            </a:r>
            <a:r>
              <a:rPr lang="fr-FR" sz="1200" kern="1200" smtClean="0">
                <a:solidFill>
                  <a:schemeClr val="tx1"/>
                </a:solidFill>
                <a:latin typeface="+mn-lt"/>
                <a:ea typeface="+mn-ea"/>
                <a:cs typeface="+mn-cs"/>
              </a:rPr>
              <a:t>negue du gascon :</a:t>
            </a:r>
            <a:endParaRPr lang="fr-FR" sz="1200" kern="1200" smtClean="0">
              <a:solidFill>
                <a:schemeClr val="tx1"/>
              </a:solidFill>
              <a:latin typeface="+mn-lt"/>
              <a:ea typeface="+mn-ea"/>
              <a:cs typeface="+mn-cs"/>
            </a:endParaRPr>
          </a:p>
          <a:p>
            <a:r>
              <a:rPr lang="fr-FR" smtClean="0"/>
              <a:t>Le parler noir se trouve </a:t>
            </a:r>
            <a:r>
              <a:rPr lang="fr-FR" smtClean="0"/>
              <a:t>de </a:t>
            </a:r>
            <a:r>
              <a:rPr lang="fr-FR" smtClean="0"/>
              <a:t>Belin Beliet, jusqu'à Luxey à l'est du domaine et </a:t>
            </a:r>
          </a:p>
          <a:p>
            <a:r>
              <a:rPr lang="fr-FR" baseline="0" smtClean="0"/>
              <a:t>descend jusqu'à Biarritz après avoir contourné Dax où le parler clair est de mise.</a:t>
            </a:r>
          </a:p>
          <a:p>
            <a:r>
              <a:rPr lang="fr-FR" baseline="0" smtClean="0"/>
              <a:t>Ce qui représente tout de même une grande surface pour notre parler.</a:t>
            </a:r>
          </a:p>
          <a:p>
            <a:r>
              <a:rPr lang="fr-FR" baseline="0" smtClean="0"/>
              <a:t>L'on y trouvera bien entendu là aussi quelques prononciations, conjugaisons et mots particuliers </a:t>
            </a:r>
          </a:p>
          <a:p>
            <a:r>
              <a:rPr lang="fr-FR" baseline="0" smtClean="0"/>
              <a:t>d'infimes variations du Nord au sud.</a:t>
            </a:r>
          </a:p>
          <a:p>
            <a:r>
              <a:rPr lang="fr-FR" baseline="0" smtClean="0"/>
              <a:t>Le Bas-Adour du BAB avec sa côte rocheuse a </a:t>
            </a:r>
            <a:r>
              <a:rPr lang="fr-FR" baseline="0" smtClean="0"/>
              <a:t>parfois un </a:t>
            </a:r>
            <a:r>
              <a:rPr lang="fr-FR" baseline="0" smtClean="0"/>
              <a:t>vocabulaire que n'aura pas un landais de la côte</a:t>
            </a:r>
          </a:p>
          <a:p>
            <a:r>
              <a:rPr lang="fr-FR" baseline="0" smtClean="0"/>
              <a:t>sablonneuse ou de Sabres, et inversement.</a:t>
            </a:r>
          </a:p>
          <a:p>
            <a:r>
              <a:rPr lang="fr-FR" baseline="0" smtClean="0"/>
              <a:t>Mais l'on se comprend des lors que l'on emploie des phrases complètes.</a:t>
            </a:r>
          </a:p>
          <a:p>
            <a:r>
              <a:rPr lang="fr-FR" baseline="0" smtClean="0"/>
              <a:t> </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L'on y parle encore (bien peu) le gascon negue, dont la particularité première</a:t>
            </a:r>
          </a:p>
          <a:p>
            <a:r>
              <a:rPr lang="fr-FR" smtClean="0"/>
              <a:t>est d'avoir une prononciation</a:t>
            </a:r>
            <a:r>
              <a:rPr lang="fr-FR" baseline="0" smtClean="0"/>
              <a:t> en "lœ" de l'article féminin au lieu du "la" du gascon clair.</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Après ce rappel historique succint, recentrons-nous sur notre lieu de vie.</a:t>
            </a:r>
          </a:p>
          <a:p>
            <a:r>
              <a:rPr lang="fr-FR" smtClean="0"/>
              <a:t>Voici, une carte de 1866 qui</a:t>
            </a:r>
            <a:r>
              <a:rPr lang="fr-FR" baseline="0" smtClean="0"/>
              <a:t> représente Mimizan bien avant la création des </a:t>
            </a:r>
          </a:p>
          <a:p>
            <a:r>
              <a:rPr lang="fr-FR" baseline="0" smtClean="0"/>
              <a:t>bains de mer de masse.</a:t>
            </a:r>
          </a:p>
          <a:p>
            <a:r>
              <a:rPr lang="fr-FR" baseline="0" smtClean="0"/>
              <a:t>Où l'on peut voir que quelques noms de lieux ont leur raison d'être, une explication.</a:t>
            </a:r>
          </a:p>
          <a:p>
            <a:r>
              <a:rPr lang="fr-FR" baseline="0" smtClean="0"/>
              <a:t>La lette des Lurgues par exemple.</a:t>
            </a:r>
          </a:p>
          <a:p>
            <a:r>
              <a:rPr lang="fr-FR" baseline="0" smtClean="0"/>
              <a:t>Que voit-on grâce à la carte ? </a:t>
            </a:r>
          </a:p>
          <a:p>
            <a:r>
              <a:rPr lang="fr-FR" baseline="0" smtClean="0"/>
              <a:t>La lette semble inondable ou pleine d'eau.</a:t>
            </a:r>
          </a:p>
          <a:p>
            <a:r>
              <a:rPr lang="fr-FR" baseline="0" smtClean="0"/>
              <a:t>Serait-ce une lagune ? les lagunes sont bien plus petite en étendue.</a:t>
            </a:r>
          </a:p>
          <a:p>
            <a:r>
              <a:rPr lang="fr-FR" baseline="0" smtClean="0"/>
              <a:t>On est en lien avec l'étang mais aussi avec la mer par le Courant.</a:t>
            </a:r>
          </a:p>
          <a:p>
            <a:r>
              <a:rPr lang="fr-FR" baseline="0" smtClean="0"/>
              <a:t>Serait-ce de l'eau douce et salée ?</a:t>
            </a:r>
          </a:p>
          <a:p>
            <a:r>
              <a:rPr lang="fr-FR" baseline="0" smtClean="0"/>
              <a:t>A marée haute salée probablement, au moins dans la partie des dunes océanes.</a:t>
            </a:r>
          </a:p>
          <a:p>
            <a:r>
              <a:rPr lang="fr-FR" baseline="0" smtClean="0"/>
              <a:t>Eh bien une "lurgue" est une "lagune d'eau salée", particulière donc, avec un toponyme bien à elle.</a:t>
            </a:r>
          </a:p>
          <a:p>
            <a:r>
              <a:rPr lang="fr-FR" baseline="0" smtClean="0"/>
              <a:t>Alors qu'une "lagune d'eau douce" est tout simplement appelée encore de nos jours "lagua".</a:t>
            </a:r>
          </a:p>
          <a:p>
            <a:r>
              <a:rPr lang="fr-FR" baseline="0" smtClean="0"/>
              <a:t>et on en trouve la confirmation dans le dictionnaire de Pierre Méaule d'Escource.</a:t>
            </a:r>
          </a:p>
          <a:p>
            <a:r>
              <a:rPr lang="fr-FR" baseline="0" smtClean="0"/>
              <a:t>Cela colle à la représentation cartographique et à la mémoire collectée dans le(s) dictionnaire(s).</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dunes venaient juste avant cette proche époque envahir le bourg vieux de Mimizan.</a:t>
            </a:r>
          </a:p>
          <a:p>
            <a:r>
              <a:rPr lang="fr-FR" smtClean="0"/>
              <a:t>Les </a:t>
            </a:r>
            <a:r>
              <a:rPr lang="fr-FR" smtClean="0"/>
              <a:t>tout </a:t>
            </a:r>
            <a:r>
              <a:rPr lang="fr-FR" smtClean="0"/>
              <a:t>nouveaux ensemencements en pins des</a:t>
            </a:r>
            <a:r>
              <a:rPr lang="fr-FR" baseline="0" smtClean="0"/>
              <a:t> dunes littorales et la gestion des dunes</a:t>
            </a:r>
          </a:p>
          <a:p>
            <a:r>
              <a:rPr lang="fr-FR" baseline="0" smtClean="0"/>
              <a:t>par palissage sur leur faîte, </a:t>
            </a:r>
            <a:r>
              <a:rPr lang="fr-FR" baseline="0" smtClean="0"/>
              <a:t>vont </a:t>
            </a:r>
            <a:r>
              <a:rPr lang="fr-FR" baseline="0" smtClean="0"/>
              <a:t>permettre de stopper cet envahissement des "terres"</a:t>
            </a:r>
          </a:p>
          <a:p>
            <a:r>
              <a:rPr lang="fr-FR" baseline="0" smtClean="0"/>
              <a:t>et disparition des villages côtiers.</a:t>
            </a:r>
          </a:p>
          <a:p>
            <a:r>
              <a:rPr lang="fr-FR" baseline="0" smtClean="0"/>
              <a:t>Le vent était avant cela le maître des lieux, en soufflant sur le sable dunaire il façonnait</a:t>
            </a:r>
          </a:p>
          <a:p>
            <a:r>
              <a:rPr lang="fr-FR" baseline="0" smtClean="0"/>
              <a:t>les paysages à sa guise</a:t>
            </a:r>
            <a:r>
              <a:rPr lang="fr-FR" baseline="0" smtClean="0"/>
              <a:t>. Les landes côtières faites de tucs et de lettes sont loin d'être plates. </a:t>
            </a:r>
            <a:endParaRPr lang="fr-FR" baseline="0" smtClean="0"/>
          </a:p>
          <a:p>
            <a:r>
              <a:rPr lang="fr-FR" baseline="0" smtClean="0"/>
              <a:t>Les noms de lieux comme </a:t>
            </a:r>
            <a:r>
              <a:rPr lang="fr-FR" baseline="0" smtClean="0"/>
              <a:t>le village de "Herm", </a:t>
            </a:r>
            <a:r>
              <a:rPr lang="fr-FR" baseline="0" smtClean="0"/>
              <a:t>"Lamanchs", au nord de Mimizan-plage eux désignent</a:t>
            </a:r>
          </a:p>
          <a:p>
            <a:r>
              <a:rPr lang="fr-FR" baseline="0" smtClean="0"/>
              <a:t>ces lieux désertiques et incultes balayés par les vents marins.</a:t>
            </a:r>
          </a:p>
          <a:p>
            <a:r>
              <a:rPr lang="fr-FR" baseline="0" smtClean="0"/>
              <a:t>Comparer les lieux aux mots gascons permet de retrouver l'historique des lieux de vie ou de non vie</a:t>
            </a:r>
            <a:r>
              <a:rPr lang="fr-FR" baseline="0" smtClean="0"/>
              <a:t>.</a:t>
            </a:r>
          </a:p>
          <a:p>
            <a:r>
              <a:rPr lang="fr-FR" baseline="0" smtClean="0"/>
              <a:t>Cela peut aussi éviter de donner un permis de construire dans un lieu dénommé "Brau" (Marais) sujet aux inondations.</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Sur la couche occitane de la carte participative "Openstreet Map", utilisée en</a:t>
            </a:r>
            <a:r>
              <a:rPr lang="fr-FR" baseline="0" smtClean="0"/>
              <a:t> "libre" par les internautes,</a:t>
            </a:r>
            <a:endParaRPr lang="fr-FR" smtClean="0"/>
          </a:p>
          <a:p>
            <a:r>
              <a:rPr lang="fr-FR" smtClean="0"/>
              <a:t>vous pourrez</a:t>
            </a:r>
            <a:r>
              <a:rPr lang="fr-FR" baseline="0" smtClean="0"/>
              <a:t> voir figurer dans notre villes et villages les noms des quartiers, des rues, et les lieux naturels ou aménagés.</a:t>
            </a:r>
          </a:p>
          <a:p>
            <a:r>
              <a:rPr lang="fr-FR" baseline="0" smtClean="0"/>
              <a:t>Ce travail est en cours, au niveau des villages voisins comme Bias, Saint-Julien, Mézos, Pontenx, ...etc.</a:t>
            </a:r>
          </a:p>
          <a:p>
            <a:r>
              <a:rPr lang="fr-FR" baseline="0" smtClean="0"/>
              <a:t>Notez et cliquez sur le lien http ci-dessus, puis zoomez sur les lieux qui vous intéressent.</a:t>
            </a:r>
          </a:p>
          <a:p>
            <a:r>
              <a:rPr lang="fr-FR" baseline="0" smtClean="0"/>
              <a:t>Pour Mimizan et les alentours vous découvrirez les noms des lieux que j'ai passé en gascon.</a:t>
            </a:r>
          </a:p>
          <a:p>
            <a:r>
              <a:rPr lang="fr-FR" smtClean="0"/>
              <a:t> </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Sur la même couche de la carte participative "Openstreet Map",</a:t>
            </a:r>
          </a:p>
          <a:p>
            <a:r>
              <a:rPr lang="fr-FR" smtClean="0"/>
              <a:t>vous pourrez</a:t>
            </a:r>
            <a:r>
              <a:rPr lang="fr-FR" baseline="0" smtClean="0"/>
              <a:t> voir figurer les villes et villages proches d'ici traités de la même manière.</a:t>
            </a:r>
          </a:p>
          <a:p>
            <a:r>
              <a:rPr lang="fr-FR" baseline="0" smtClean="0"/>
              <a:t>Notez et cliquez sur le lien http ci-dessus, puis zoomez sur les lieux qui vous intéressent.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smtClean="0"/>
              <a:t>Ce travail est </a:t>
            </a:r>
            <a:r>
              <a:rPr lang="fr-FR" baseline="0" smtClean="0"/>
              <a:t>aussi en </a:t>
            </a:r>
            <a:r>
              <a:rPr lang="fr-FR" baseline="0" smtClean="0"/>
              <a:t>cours, au niveau des villages voisins comme Bias, Saint-Julien, Mézos, Pontenx, ...etc.</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smtClean="0"/>
              <a:t>Ceci permet de retrouver les anciens noms des quartiers de la lande, des lieux de vie des anciens.</a:t>
            </a:r>
          </a:p>
          <a:p>
            <a:endParaRPr lang="fr-FR" baseline="0" smtClean="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Avant toute chose, voyons un peu d'histoire</a:t>
            </a:r>
            <a:r>
              <a:rPr lang="fr-FR" baseline="0" smtClean="0"/>
              <a:t> pour nous situer dans notre espace gascon.</a:t>
            </a:r>
          </a:p>
          <a:p>
            <a:r>
              <a:rPr lang="fr-FR" smtClean="0"/>
              <a:t>Bien, bien, avant la latinisation du secteur, bien avant la France, bien avant les Duchés</a:t>
            </a:r>
            <a:r>
              <a:rPr lang="fr-FR" baseline="0" smtClean="0"/>
              <a:t> </a:t>
            </a:r>
            <a:r>
              <a:rPr lang="fr-FR" smtClean="0"/>
              <a:t>et les Comtés, était cette emprise territoriale à la langue particulière, qui s'appelait VASCONIE.</a:t>
            </a:r>
          </a:p>
          <a:p>
            <a:r>
              <a:rPr lang="fr-FR" smtClean="0"/>
              <a:t>Les peuplades vivant dans cet espace parlaient une langue "vasconne", autrement nommée aujourd'hui par les linguistes, "proto-Aquitain" ou "proto-Basque".</a:t>
            </a:r>
          </a:p>
          <a:p>
            <a:r>
              <a:rPr lang="fr-FR" smtClean="0"/>
              <a:t>Il y a quelques indices d'une langue commune allant de la pointe Médoc à la Haute Navarre.</a:t>
            </a:r>
          </a:p>
          <a:p>
            <a:r>
              <a:rPr lang="fr-FR" smtClean="0"/>
              <a:t>Pas </a:t>
            </a:r>
            <a:r>
              <a:rPr lang="fr-FR" smtClean="0"/>
              <a:t>ou</a:t>
            </a:r>
            <a:r>
              <a:rPr lang="fr-FR" baseline="0" smtClean="0"/>
              <a:t> très peu </a:t>
            </a:r>
            <a:r>
              <a:rPr lang="fr-FR" smtClean="0"/>
              <a:t>d'écrit </a:t>
            </a:r>
            <a:r>
              <a:rPr lang="fr-FR" smtClean="0"/>
              <a:t>notoire, sur cette langue, si ce n'est de forts indices communs entre la langue Basque et le Gascon actuels.</a:t>
            </a:r>
          </a:p>
          <a:p>
            <a:r>
              <a:rPr lang="fr-FR" smtClean="0"/>
              <a:t>Garonne étant une frontière bien plus importante à l'époque que la chaîne des Pyrénées, où les échanges étaient quotidien, ce territoire était de par sa langue et ses coutumes très différencié de la part Celte et Gauloise qui se trouvait bien plus au Nord du fleuve.</a:t>
            </a:r>
          </a:p>
          <a:p>
            <a:r>
              <a:rPr lang="fr-FR" smtClean="0"/>
              <a:t>Cette langue, d'avant la latinisation, est l'ancêtre de nos deux langues Basque et Gasconne, actuelles.</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études toponymiques permettent de retrouver une grande partie de la signification des noms des </a:t>
            </a:r>
            <a:r>
              <a:rPr lang="fr-FR" smtClean="0"/>
              <a:t>lieux.</a:t>
            </a:r>
          </a:p>
          <a:p>
            <a:r>
              <a:rPr lang="fr-FR" smtClean="0"/>
              <a:t>Mais </a:t>
            </a:r>
            <a:r>
              <a:rPr lang="fr-FR" dirty="0" smtClean="0"/>
              <a:t>parfois c’est impossible par manque d’écrits.</a:t>
            </a:r>
          </a:p>
          <a:p>
            <a:r>
              <a:rPr lang="fr-FR" dirty="0" smtClean="0"/>
              <a:t>La connaissance du latin, du grec ancien</a:t>
            </a:r>
            <a:r>
              <a:rPr lang="fr-FR" smtClean="0"/>
              <a:t>,</a:t>
            </a:r>
            <a:r>
              <a:rPr lang="fr-FR" baseline="0" smtClean="0"/>
              <a:t> </a:t>
            </a:r>
            <a:r>
              <a:rPr lang="fr-FR" baseline="0" smtClean="0"/>
              <a:t>savoir </a:t>
            </a:r>
            <a:r>
              <a:rPr lang="fr-FR" baseline="0" smtClean="0"/>
              <a:t>lire </a:t>
            </a:r>
            <a:r>
              <a:rPr lang="fr-FR" baseline="0" smtClean="0"/>
              <a:t>cartes</a:t>
            </a:r>
            <a:endParaRPr lang="fr-FR" baseline="0" smtClean="0"/>
          </a:p>
          <a:p>
            <a:r>
              <a:rPr lang="fr-FR" baseline="0" smtClean="0"/>
              <a:t>et </a:t>
            </a:r>
            <a:r>
              <a:rPr lang="fr-FR" baseline="0" dirty="0" smtClean="0"/>
              <a:t>manuscrits d’autrefois est l’essence majeure du toponymiste sérieux.</a:t>
            </a:r>
          </a:p>
          <a:p>
            <a:r>
              <a:rPr lang="fr-FR" baseline="0" dirty="0" smtClean="0"/>
              <a:t>De plus le toponymiste doit avoir une </a:t>
            </a:r>
            <a:r>
              <a:rPr lang="fr-FR" baseline="0" smtClean="0"/>
              <a:t>grande humilité face au mystère des mots oubliés.</a:t>
            </a:r>
          </a:p>
          <a:p>
            <a:r>
              <a:rPr lang="fr-FR" baseline="0" smtClean="0"/>
              <a:t>Ce n'est pas tout le temps une science exacte.</a:t>
            </a:r>
            <a:endParaRPr lang="fr-FR" dirty="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mots retrouvés,</a:t>
            </a:r>
            <a:r>
              <a:rPr lang="fr-FR" baseline="0" smtClean="0"/>
              <a:t> qu'en faire ?</a:t>
            </a:r>
          </a:p>
          <a:p>
            <a:endParaRPr lang="fr-FR" baseline="0" smtClean="0"/>
          </a:p>
          <a:p>
            <a:r>
              <a:rPr lang="fr-FR" baseline="0" smtClean="0"/>
              <a:t>Ils font partie du Patrimoine linguistique humain</a:t>
            </a:r>
            <a:r>
              <a:rPr lang="fr-FR" baseline="0" smtClean="0"/>
              <a:t>. </a:t>
            </a:r>
          </a:p>
          <a:p>
            <a:r>
              <a:rPr lang="fr-FR" baseline="0" smtClean="0"/>
              <a:t>Voir pour cela les textes de lois votés pour et par la France et l'Europe, voire l'Unesco.</a:t>
            </a:r>
            <a:endParaRPr lang="fr-FR" baseline="0" smtClean="0"/>
          </a:p>
          <a:p>
            <a:r>
              <a:rPr lang="fr-FR" baseline="0" smtClean="0"/>
              <a:t>Tout comme l'on sauvegarde le château de Versailles</a:t>
            </a:r>
            <a:r>
              <a:rPr lang="fr-FR" baseline="0" smtClean="0"/>
              <a:t>, la </a:t>
            </a:r>
            <a:r>
              <a:rPr lang="fr-FR" baseline="0" smtClean="0"/>
              <a:t>Chapelle Sixtine ou les tableaux de Goya, le </a:t>
            </a:r>
            <a:r>
              <a:rPr lang="fr-FR" baseline="0" smtClean="0"/>
              <a:t>Clocher-Porche </a:t>
            </a:r>
            <a:r>
              <a:rPr lang="fr-FR" baseline="0" smtClean="0"/>
              <a:t>chez nous,</a:t>
            </a:r>
          </a:p>
          <a:p>
            <a:r>
              <a:rPr lang="fr-FR" baseline="0" smtClean="0"/>
              <a:t>il est primordial de ne pas laisser perdre la langue du pays de Born à </a:t>
            </a:r>
            <a:r>
              <a:rPr lang="fr-FR" baseline="0" smtClean="0"/>
              <a:t>l'instar de </a:t>
            </a:r>
            <a:r>
              <a:rPr lang="fr-FR" baseline="0" smtClean="0"/>
              <a:t>toutes les autres langues du monde.</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Elle fait partie de notre Patrimoine linguistique</a:t>
            </a:r>
            <a:r>
              <a:rPr lang="fr-FR" baseline="0" smtClean="0"/>
              <a:t> des Landes de Gascogne, </a:t>
            </a:r>
            <a:r>
              <a:rPr lang="fr-FR" smtClean="0"/>
              <a:t>à préserver, à sauver</a:t>
            </a:r>
            <a:r>
              <a:rPr lang="fr-FR" baseline="0" smtClean="0"/>
              <a:t>.</a:t>
            </a:r>
          </a:p>
          <a:p>
            <a:r>
              <a:rPr lang="fr-FR" baseline="0" smtClean="0"/>
              <a:t>Des villes importantes ou des petits villages montrent déjà leur identité linguistique.</a:t>
            </a:r>
          </a:p>
          <a:p>
            <a:r>
              <a:rPr lang="fr-FR" baseline="0" smtClean="0"/>
              <a:t>Que ce soit sur le territoire métropolitain ou dans d'autres parties du monde, pourquoi l'ont-ils fait ?</a:t>
            </a:r>
          </a:p>
          <a:p>
            <a:r>
              <a:rPr lang="fr-FR" baseline="0" smtClean="0"/>
              <a:t>Plusieurs raisons ont porté </a:t>
            </a:r>
            <a:r>
              <a:rPr lang="fr-FR" baseline="0" smtClean="0"/>
              <a:t>leurs projets </a:t>
            </a:r>
            <a:r>
              <a:rPr lang="fr-FR" baseline="0" smtClean="0"/>
              <a:t>de le faire.</a:t>
            </a:r>
          </a:p>
          <a:p>
            <a:r>
              <a:rPr lang="fr-FR" baseline="0" smtClean="0"/>
              <a:t>Voyons quelques-unes d'entre-elles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Donc, que peuvent être les raisons de la sauvegarde</a:t>
            </a:r>
            <a:r>
              <a:rPr lang="fr-FR" baseline="0" smtClean="0"/>
              <a:t> ?</a:t>
            </a:r>
          </a:p>
          <a:p>
            <a:r>
              <a:rPr lang="fr-FR" baseline="0" smtClean="0"/>
              <a:t>Tout d'abord les protéger de leur disparition, protéger le Patrimoine linguistique.</a:t>
            </a:r>
          </a:p>
          <a:p>
            <a:r>
              <a:rPr lang="fr-FR" baseline="0" smtClean="0"/>
              <a:t>Revivifier l'emploi de la langue dans la vie de tous les jours pour ceux qui désirent l'employer.</a:t>
            </a:r>
          </a:p>
          <a:p>
            <a:r>
              <a:rPr lang="fr-FR" baseline="0" smtClean="0"/>
              <a:t>Redécouvrir et employer un vocabulaire millénaire formidablement riche.</a:t>
            </a:r>
          </a:p>
          <a:p>
            <a:r>
              <a:rPr lang="fr-FR" baseline="0" smtClean="0"/>
              <a:t>Donner une visibilité gasconne d'un point de vue marchant, et/ou touristique, pour les voyageurs en recherche d'authenticité des lieux traversés.</a:t>
            </a:r>
          </a:p>
          <a:p>
            <a:r>
              <a:rPr lang="fr-FR" baseline="0" smtClean="0"/>
              <a:t>Montrer la langue sur les produits agricoles ou manufacturés, à l'instar d'autres contrées qui ont bien compris le pouvoir vendeur de l'acte.</a:t>
            </a:r>
          </a:p>
          <a:p>
            <a:r>
              <a:rPr lang="fr-FR" baseline="0" smtClean="0"/>
              <a:t>Ouvrir le territoire sur des échanges culturels autres que véhiculant ou </a:t>
            </a:r>
            <a:r>
              <a:rPr lang="fr-FR" baseline="0" smtClean="0"/>
              <a:t>véhiculés par </a:t>
            </a:r>
            <a:r>
              <a:rPr lang="fr-FR" baseline="0" smtClean="0"/>
              <a:t>les langues étatiques, l'anglais, le français.</a:t>
            </a:r>
          </a:p>
          <a:p>
            <a:r>
              <a:rPr lang="fr-FR" baseline="0" smtClean="0"/>
              <a:t>Nous avons aussi La Musique, la danse, le théâtre, la lecture, la poésie... le cinéma, la radio...etc, à faire valoir.</a:t>
            </a:r>
          </a:p>
          <a:p>
            <a:r>
              <a:rPr lang="fr-FR" baseline="0" smtClean="0"/>
              <a:t>Savoir tout simplement que nous ne vivons pas, dans le "Sud-Ouest", comme il nous est rabâché tous les jours, mais dans les landes de Gascogne</a:t>
            </a:r>
            <a:r>
              <a:rPr lang="fr-FR" baseline="0" smtClean="0"/>
              <a:t>.</a:t>
            </a:r>
          </a:p>
          <a:p>
            <a:r>
              <a:rPr lang="fr-FR" b="1" baseline="0" smtClean="0"/>
              <a:t>Montrer nos différences n'est pas s'enfermer ni se replier sur soi.</a:t>
            </a:r>
          </a:p>
          <a:p>
            <a:r>
              <a:rPr lang="fr-FR" b="1" baseline="0" smtClean="0"/>
              <a:t>C'est pouvoir accueillir "l'autre" avec un Patrimoine à partager avec lui. </a:t>
            </a:r>
          </a:p>
          <a:p>
            <a:r>
              <a:rPr lang="fr-FR" b="1" baseline="0" smtClean="0"/>
              <a:t>Ce qui nous permettra aussi de partager avec le sien plus ouvertement.</a:t>
            </a:r>
            <a:endParaRPr lang="fr-FR" b="1" baseline="0" smtClean="0"/>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Venons-en</a:t>
            </a:r>
            <a:r>
              <a:rPr lang="fr-FR" baseline="0" smtClean="0"/>
              <a:t> à ce projet lui-même, amenons de l'eau au moulin !</a:t>
            </a:r>
            <a:endParaRPr lang="fr-FR" smtClean="0"/>
          </a:p>
          <a:p>
            <a:r>
              <a:rPr lang="fr-FR" smtClean="0"/>
              <a:t>Voyons maintenant quelques exemples</a:t>
            </a:r>
            <a:r>
              <a:rPr lang="fr-FR" baseline="0" smtClean="0"/>
              <a:t> de panneaux réalisés dans les Landes et même ailleurs.</a:t>
            </a:r>
          </a:p>
          <a:p>
            <a:r>
              <a:rPr lang="fr-FR" baseline="0" smtClean="0"/>
              <a:t>Onessa et Laharie à aussi son cours de gascon pour adultes et chaque premier samedi d'octobre une soirée consacrée</a:t>
            </a:r>
          </a:p>
          <a:p>
            <a:r>
              <a:rPr lang="fr-FR" baseline="0" smtClean="0"/>
              <a:t>à la musique, au théâtre et à la danse, avec un bon petit repas à la clé.</a:t>
            </a:r>
          </a:p>
          <a:p>
            <a:r>
              <a:rPr lang="fr-FR" b="1" baseline="0" smtClean="0"/>
              <a:t>Le panneau en gascon n'est pas isolé !</a:t>
            </a:r>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Nous sommes maintenant au domaine de Boricòs.</a:t>
            </a:r>
          </a:p>
          <a:p>
            <a:r>
              <a:rPr lang="fr-FR" baseline="0" smtClean="0"/>
              <a:t>Enfin un affichage bilingue du parler gascon du Born à côté du français en 2022.</a:t>
            </a:r>
          </a:p>
          <a:p>
            <a:r>
              <a:rPr lang="fr-FR" baseline="0" smtClean="0"/>
              <a:t>Du bilingue très bien mis en valeur avec ces plaques qui racontent l'airial et ce qui l'entoure.</a:t>
            </a:r>
          </a:p>
          <a:p>
            <a:r>
              <a:rPr lang="fr-FR" baseline="0" smtClean="0"/>
              <a:t>La source, la chapelle, l'accueil et sa boutique, le four, le rucher, le gîte, ...etc</a:t>
            </a:r>
          </a:p>
          <a:p>
            <a:r>
              <a:rPr lang="fr-FR" baseline="0" smtClean="0"/>
              <a:t>Après </a:t>
            </a:r>
            <a:r>
              <a:rPr lang="fr-FR" baseline="0" smtClean="0"/>
              <a:t>la mise </a:t>
            </a:r>
            <a:r>
              <a:rPr lang="fr-FR" baseline="0" smtClean="0"/>
              <a:t>en place en juin, nous en avons reçu un accueil du public très positif en retour durant la saison estivale.</a:t>
            </a:r>
          </a:p>
          <a:p>
            <a:r>
              <a:rPr lang="fr-FR" baseline="0" smtClean="0"/>
              <a:t>Une grande partie du site a donc été traité l'an passé.</a:t>
            </a:r>
          </a:p>
          <a:p>
            <a:r>
              <a:rPr lang="fr-FR" baseline="0" smtClean="0"/>
              <a:t>Ce retour positif nous amène à fabriquer une seconde volée de panneaux, qui viendra s'y adjoindre avant le 24 juin 2023, jour de la Saint Jean Baptiste, fête annuelle à Boricos.</a:t>
            </a:r>
          </a:p>
          <a:p>
            <a:endParaRPr lang="fr-FR" baseline="0" smtClean="0"/>
          </a:p>
          <a:p>
            <a:r>
              <a:rPr lang="fr-FR" b="1" baseline="0" smtClean="0"/>
              <a:t>Un vrai plus </a:t>
            </a:r>
            <a:r>
              <a:rPr lang="fr-FR" b="1" baseline="0" smtClean="0"/>
              <a:t>Culturel Patrimonial </a:t>
            </a:r>
            <a:r>
              <a:rPr lang="fr-FR" b="1" baseline="0" smtClean="0"/>
              <a:t>et Touristique pour notre Born.</a:t>
            </a:r>
          </a:p>
          <a:p>
            <a:endParaRPr lang="fr-FR" baseline="0" smtClean="0"/>
          </a:p>
          <a:p>
            <a:r>
              <a:rPr lang="fr-FR" baseline="0" smtClean="0"/>
              <a:t>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Ici nous nous</a:t>
            </a:r>
            <a:r>
              <a:rPr lang="fr-FR" baseline="0" smtClean="0"/>
              <a:t> trouvons devant un panneau administratif de groupe scolaire en Dordogne.</a:t>
            </a:r>
          </a:p>
          <a:p>
            <a:r>
              <a:rPr lang="fr-FR" smtClean="0"/>
              <a:t>Ce </a:t>
            </a:r>
            <a:r>
              <a:rPr lang="fr-FR" smtClean="0"/>
              <a:t>département est à la pointe en ce qui concerne</a:t>
            </a:r>
            <a:r>
              <a:rPr lang="fr-FR" baseline="0" smtClean="0"/>
              <a:t> l'ouverture à sa langue périgourdine et limousine.</a:t>
            </a:r>
          </a:p>
          <a:p>
            <a:r>
              <a:rPr lang="fr-FR" baseline="0" smtClean="0"/>
              <a:t>Un vrai exemple en matière de visibilité et de reconnaissance de la langue.</a:t>
            </a:r>
          </a:p>
          <a:p>
            <a:r>
              <a:rPr lang="fr-FR" b="1" baseline="0" smtClean="0"/>
              <a:t>Les retombées en sont de fait très positives</a:t>
            </a:r>
            <a:r>
              <a:rPr lang="fr-FR" b="1" baseline="0" smtClean="0"/>
              <a:t>. </a:t>
            </a:r>
            <a:endParaRPr lang="fr-FR" b="1"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Au même endroit, avec le soutien de la région, le collège Bertan de Born à Périgueux.</a:t>
            </a:r>
          </a:p>
          <a:p>
            <a:r>
              <a:rPr lang="fr-FR" smtClean="0"/>
              <a:t>(B. De </a:t>
            </a:r>
            <a:r>
              <a:rPr lang="fr-FR" smtClean="0"/>
              <a:t>Born</a:t>
            </a:r>
            <a:r>
              <a:rPr lang="fr-FR" smtClean="0"/>
              <a:t>,</a:t>
            </a:r>
            <a:r>
              <a:rPr lang="fr-FR" baseline="0" smtClean="0"/>
              <a:t> </a:t>
            </a:r>
            <a:r>
              <a:rPr lang="fr-FR" smtClean="0"/>
              <a:t>troubadour fameux du </a:t>
            </a:r>
            <a:r>
              <a:rPr lang="fr-FR" smtClean="0"/>
              <a:t>XIIème </a:t>
            </a:r>
            <a:r>
              <a:rPr lang="fr-FR" smtClean="0"/>
              <a:t>en limousin)</a:t>
            </a:r>
          </a:p>
          <a:p>
            <a:r>
              <a:rPr lang="fr-FR" b="1" smtClean="0"/>
              <a:t>La Dordogne est un département très actif en ce sens</a:t>
            </a:r>
            <a:r>
              <a:rPr lang="fr-FR" smtClean="0"/>
              <a:t>, soutien à la préservation de la langue, inclusion au tourisme très fort.</a:t>
            </a:r>
          </a:p>
          <a:p>
            <a:r>
              <a:rPr lang="fr-FR" smtClean="0"/>
              <a:t> Il existe près de Bergerac un "Born", comme chez nous boisé de pins et de fougères.</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Un peu plus loin maintenant on trouve de la préservation des toponymes, à Toulouse, en </a:t>
            </a:r>
            <a:r>
              <a:rPr lang="fr-FR" smtClean="0"/>
              <a:t>Corse</a:t>
            </a:r>
            <a:r>
              <a:rPr lang="fr-FR" baseline="0" smtClean="0"/>
              <a:t>...</a:t>
            </a:r>
            <a:endParaRPr lang="fr-FR" smtClean="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...et pas bien loin d'ici dans la zone appelée charnège (de transition) du Bas-Adour, ici à </a:t>
            </a:r>
            <a:r>
              <a:rPr lang="fr-FR" smtClean="0"/>
              <a:t>Bayonne, </a:t>
            </a:r>
          </a:p>
          <a:p>
            <a:r>
              <a:rPr lang="fr-FR" smtClean="0"/>
              <a:t>Anglet</a:t>
            </a:r>
            <a:r>
              <a:rPr lang="fr-FR" smtClean="0"/>
              <a:t>, Biarritz, </a:t>
            </a:r>
            <a:r>
              <a:rPr lang="fr-FR" baseline="0" smtClean="0"/>
              <a:t>Bidache, Urt, La Bastide Clairence, </a:t>
            </a:r>
            <a:r>
              <a:rPr lang="fr-FR" smtClean="0"/>
              <a:t>sont </a:t>
            </a:r>
            <a:r>
              <a:rPr lang="fr-FR" smtClean="0"/>
              <a:t>des zones gasconnes tout autant que basques.</a:t>
            </a: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Langue non Indo-Européenne donc ! La différenciation était grande avec les autres parlers de ce que l'on appelle aujourd'hui l'Hexagone français.</a:t>
            </a:r>
          </a:p>
          <a:p>
            <a:r>
              <a:rPr lang="fr-FR" smtClean="0"/>
              <a:t>Voyons maintenant ce qu'il c'est passé sur ce territoire.</a:t>
            </a:r>
          </a:p>
          <a:p>
            <a:r>
              <a:rPr lang="fr-FR" smtClean="0"/>
              <a:t>Il s'est passé bien des choses qui ne nous a pas été conté sur les bancs et chaises de l'école de France.</a:t>
            </a:r>
          </a:p>
          <a:p>
            <a:r>
              <a:rPr lang="fr-FR" smtClean="0"/>
              <a:t>Nous avons eu de la visite, comme les peuplades d'Amérique, avant que Christophe ne dise avoir "découvert" les Indes. Et en plus il s'est planté </a:t>
            </a:r>
            <a:r>
              <a:rPr lang="fr-FR" smtClean="0"/>
              <a:t>en </a:t>
            </a:r>
            <a:r>
              <a:rPr lang="fr-FR" smtClean="0"/>
              <a:t>les appelants "indiens".</a:t>
            </a:r>
          </a:p>
          <a:p>
            <a:r>
              <a:rPr lang="fr-FR" smtClean="0"/>
              <a:t>Bien avant aussi les armées et les immigrants venant de Rome avec leur latin </a:t>
            </a:r>
            <a:r>
              <a:rPr lang="fr-FR" smtClean="0"/>
              <a:t>dit vulgaire</a:t>
            </a:r>
            <a:r>
              <a:rPr lang="fr-FR" smtClean="0"/>
              <a:t>.</a:t>
            </a:r>
          </a:p>
          <a:p>
            <a:r>
              <a:rPr lang="fr-FR" smtClean="0"/>
              <a:t>Voyons comme cela c'est passé...</a:t>
            </a:r>
          </a:p>
          <a:p>
            <a:endParaRPr lang="fr-FR"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Nous partons maintenant en Bretagne avec Vitré </a:t>
            </a:r>
            <a:r>
              <a:rPr lang="fr-FR" smtClean="0"/>
              <a:t>nommée </a:t>
            </a:r>
            <a:r>
              <a:rPr lang="fr-FR" smtClean="0"/>
              <a:t>à son entrée en breton.</a:t>
            </a:r>
          </a:p>
          <a:p>
            <a:r>
              <a:rPr lang="fr-FR" smtClean="0"/>
              <a:t>Mais aussi dans les îles anglo-normandes à Guernsey avec ses noms</a:t>
            </a:r>
            <a:r>
              <a:rPr lang="fr-FR" baseline="0" smtClean="0"/>
              <a:t> de rues en anglais ou en normand.</a:t>
            </a:r>
          </a:p>
          <a:p>
            <a:r>
              <a:rPr lang="fr-FR" baseline="0" smtClean="0"/>
              <a:t>Enfin aussi du bilingue étonnament , au Portugal avec cette plaque de rue franco-lusitanienne.</a:t>
            </a:r>
          </a:p>
          <a:p>
            <a:r>
              <a:rPr lang="fr-FR" baseline="0" smtClean="0"/>
              <a:t>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Nous venons de voir que l'idée n'est pas neuve et qu'elle</a:t>
            </a:r>
            <a:r>
              <a:rPr lang="fr-FR" baseline="0" smtClean="0"/>
              <a:t> a quelques raisons d'exister et d'être valorisée.</a:t>
            </a:r>
          </a:p>
          <a:p>
            <a:r>
              <a:rPr lang="fr-FR" baseline="0" smtClean="0"/>
              <a:t>Suivrons-nous la trace et retrouverons-nous nous aussi la visibilité du gascon negue du Born à côté de la langue française commune ?</a:t>
            </a:r>
          </a:p>
          <a:p>
            <a:r>
              <a:rPr lang="fr-FR" smtClean="0"/>
              <a:t>Nous avons aujourd'hui l'occasion de faire valoir notre langue millénaire et, sinon la rendre de nouveau de suite audible pour le moment, au moins visible pour commencer.</a:t>
            </a:r>
          </a:p>
          <a:p>
            <a:r>
              <a:rPr lang="fr-FR" smtClean="0"/>
              <a:t>Ne pas voir l'anglais et le français seulement</a:t>
            </a:r>
            <a:r>
              <a:rPr lang="fr-FR" baseline="0" smtClean="0"/>
              <a:t> partout, le gascon peut retrouver place pour :</a:t>
            </a:r>
            <a:br>
              <a:rPr lang="fr-FR" baseline="0" smtClean="0"/>
            </a:br>
            <a:r>
              <a:rPr lang="fr-FR" baseline="0" smtClean="0"/>
              <a:t>Que les voyageurs trouvent une différence culturelle dans leurs pérégrinations</a:t>
            </a:r>
          </a:p>
          <a:p>
            <a:r>
              <a:rPr lang="fr-FR" baseline="0" smtClean="0"/>
              <a:t>Que La vente de produits bien typés et liés au terroir face différence avec les produits lambdas venus de bien loin parfois.</a:t>
            </a:r>
          </a:p>
          <a:p>
            <a:r>
              <a:rPr lang="fr-FR" baseline="0" smtClean="0"/>
              <a:t>Que l'on trouve un intérêt à dire que l'on vit dans le Born landais et plus dans ce fichu </a:t>
            </a:r>
            <a:r>
              <a:rPr lang="fr-FR" baseline="0" smtClean="0"/>
              <a:t>S.Ouest </a:t>
            </a:r>
            <a:r>
              <a:rPr lang="fr-FR" baseline="0" smtClean="0"/>
              <a:t>qui ne situe rien de précis.</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Ce projet pour</a:t>
            </a:r>
            <a:r>
              <a:rPr lang="fr-FR" baseline="0" smtClean="0"/>
              <a:t> Mimizan</a:t>
            </a:r>
          </a:p>
          <a:p>
            <a:r>
              <a:rPr lang="fr-FR" smtClean="0"/>
              <a:t>Je vous propose de faire poser</a:t>
            </a:r>
            <a:r>
              <a:rPr lang="fr-FR" baseline="0" smtClean="0"/>
              <a:t> des panneaux pour notre ville et pourquoi pas si vous le désirez</a:t>
            </a:r>
          </a:p>
          <a:p>
            <a:r>
              <a:rPr lang="fr-FR" baseline="0" smtClean="0"/>
              <a:t>pour les alentours afin d'avoir un beau travail d'ensemble, une cohésion dans la </a:t>
            </a:r>
            <a:r>
              <a:rPr lang="fr-FR" baseline="0" smtClean="0"/>
              <a:t>Communauté </a:t>
            </a:r>
            <a:r>
              <a:rPr lang="fr-FR" baseline="0" smtClean="0"/>
              <a:t>de </a:t>
            </a:r>
            <a:r>
              <a:rPr lang="fr-FR" baseline="0" smtClean="0"/>
              <a:t>Communes.</a:t>
            </a:r>
            <a:endParaRPr lang="fr-FR" baseline="0" smtClean="0"/>
          </a:p>
          <a:p>
            <a:r>
              <a:rPr lang="fr-FR" baseline="0" smtClean="0"/>
              <a:t>Pour cela nous pourrions suivre l'exemple des villages de Pompéjac et Cazalis en Gironde ou d'autres villes.</a:t>
            </a:r>
          </a:p>
          <a:p>
            <a:r>
              <a:rPr lang="fr-FR" baseline="0" smtClean="0"/>
              <a:t>Impliquer les commerçants et artisans dans la valorisation de leurs savoir-faire.</a:t>
            </a:r>
          </a:p>
          <a:p>
            <a:r>
              <a:rPr lang="fr-FR" baseline="0" smtClean="0"/>
              <a:t>Pourquoi pas une monnaie </a:t>
            </a:r>
            <a:r>
              <a:rPr lang="fr-FR" baseline="0" smtClean="0"/>
              <a:t>locale, </a:t>
            </a:r>
            <a:r>
              <a:rPr lang="fr-FR" baseline="0" smtClean="0"/>
              <a:t>avec un nom typiquement gascon, facteur moteur d'une économie locale et écologique, favorisant les circuits courts.</a:t>
            </a:r>
          </a:p>
          <a:p>
            <a:r>
              <a:rPr lang="fr-FR" baseline="0" smtClean="0"/>
              <a:t>Puis pour inaugurer ce travail de renaissance, mettre en place une fête gasconne </a:t>
            </a:r>
            <a:r>
              <a:rPr lang="fr-FR" baseline="0" smtClean="0"/>
              <a:t>majeure, comme la Félibrée fête occitane annuelle en Dordogne</a:t>
            </a:r>
            <a:endParaRPr lang="fr-FR" baseline="0" smtClean="0"/>
          </a:p>
          <a:p>
            <a:r>
              <a:rPr lang="fr-FR" baseline="0" smtClean="0"/>
              <a:t>Pourquoi ne serait-elle pas annuelle, pour en faire la vitrine culturelle d'un Patrimoine millénaire, </a:t>
            </a:r>
          </a:p>
          <a:p>
            <a:r>
              <a:rPr lang="fr-FR" baseline="0" smtClean="0"/>
              <a:t>arrivé jusqu'à nos jours au travers des Arts, et des moyens modernes tels que, la musique, le chant, par la vidéo et la radio, et les moyens modernes de communication.</a:t>
            </a:r>
          </a:p>
          <a:p>
            <a:endParaRPr lang="fr-FR" baseline="0" smtClean="0"/>
          </a:p>
          <a:p>
            <a:r>
              <a:rPr lang="fr-FR" baseline="0" smtClean="0"/>
              <a:t>Sortons du simple folklore estival !</a:t>
            </a:r>
            <a:endParaRPr lang="fr-FR" baseline="0" smtClean="0"/>
          </a:p>
          <a:p>
            <a:endParaRPr lang="fr-FR" baseline="0" smtClean="0"/>
          </a:p>
          <a:p>
            <a:endParaRPr lang="fr-FR" baseline="0" smtClean="0"/>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lieux à rendre visibles</a:t>
            </a:r>
            <a:r>
              <a:rPr lang="fr-FR" baseline="0" smtClean="0"/>
              <a:t> dans la langue sont nombreux, mais il est judicieux de cibler en premiers les plus emblématiques et/ou visités quotidiennement, soit par les voyageurs mais aussi par les habitants.</a:t>
            </a:r>
          </a:p>
          <a:p>
            <a:r>
              <a:rPr lang="fr-FR" baseline="0" smtClean="0"/>
              <a:t>Bien entendu il faut les panneaux aux entrées de ville, mais aussi les bâtiments accueillant du public, comme le musée, la Mairie, les écoles (afin que les générations futures connaissent le pays où ils vivent).</a:t>
            </a:r>
          </a:p>
          <a:p>
            <a:r>
              <a:rPr lang="fr-FR" baseline="0" smtClean="0"/>
              <a:t>L'on n'oublira pas les lieux de tourisme, naturels et patrimoniaux avec des panneaux explicatifs bilingues, comme j'ai réussi à le faire à </a:t>
            </a:r>
            <a:r>
              <a:rPr lang="fr-FR" baseline="0" smtClean="0"/>
              <a:t>Pontenx, </a:t>
            </a:r>
            <a:r>
              <a:rPr lang="fr-FR" baseline="0" smtClean="0"/>
              <a:t>grâce au bon vouloir de l'association des amis de Bouricos.</a:t>
            </a:r>
          </a:p>
          <a:p>
            <a:r>
              <a:rPr lang="fr-FR" baseline="0" smtClean="0"/>
              <a:t>Les retours des visiteurs ont été très positifs, il est bon de le noter.</a:t>
            </a:r>
          </a:p>
          <a:p>
            <a:r>
              <a:rPr lang="fr-FR" baseline="0" smtClean="0"/>
              <a:t>Expliquer le pourquoi des noms </a:t>
            </a:r>
            <a:r>
              <a:rPr lang="fr-FR" baseline="0" smtClean="0"/>
              <a:t>des quartiers, </a:t>
            </a:r>
            <a:r>
              <a:rPr lang="fr-FR" baseline="0" smtClean="0"/>
              <a:t>des ruisseaux, des rues (bien sûr, si possible comme je l'ai dit plus avant). </a:t>
            </a:r>
          </a:p>
          <a:p>
            <a:r>
              <a:rPr lang="fr-FR" baseline="0" smtClean="0"/>
              <a:t>Et pourquoi pas des guides sonores comme il en existe en français, espagnol, anglais, par applications sur les smartphones</a:t>
            </a:r>
            <a:r>
              <a:rPr lang="fr-FR" baseline="0" smtClean="0"/>
              <a:t>...etc. </a:t>
            </a:r>
            <a:endParaRPr lang="fr-FR" baseline="0" smtClean="0"/>
          </a:p>
          <a:p>
            <a:r>
              <a:rPr lang="fr-FR" baseline="0" smtClean="0"/>
              <a:t>Les </a:t>
            </a:r>
            <a:r>
              <a:rPr lang="fr-FR" baseline="0" smtClean="0"/>
              <a:t>possibilités sont larges et </a:t>
            </a:r>
            <a:r>
              <a:rPr lang="fr-FR" baseline="0" smtClean="0"/>
              <a:t>intéressantes à mettre en œuvre.</a:t>
            </a:r>
          </a:p>
          <a:p>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Traiter aussi les sites internets en multilingues, autre que l'anglais serait aussi judicieux.</a:t>
            </a:r>
          </a:p>
          <a:p>
            <a:r>
              <a:rPr lang="fr-FR" smtClean="0"/>
              <a:t>Mairie,</a:t>
            </a:r>
            <a:r>
              <a:rPr lang="fr-FR" baseline="0" smtClean="0"/>
              <a:t> annonces communales papier ou panneaux de la ville afin de </a:t>
            </a:r>
            <a:r>
              <a:rPr lang="fr-FR" baseline="0" smtClean="0"/>
              <a:t>montrer</a:t>
            </a:r>
          </a:p>
          <a:p>
            <a:r>
              <a:rPr lang="fr-FR" baseline="0" smtClean="0"/>
              <a:t>que </a:t>
            </a:r>
            <a:r>
              <a:rPr lang="fr-FR" baseline="0" smtClean="0"/>
              <a:t>la langue est aussi moderne qu'une autre.</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Une citation de Jean-Jaurès pour</a:t>
            </a:r>
            <a:r>
              <a:rPr lang="fr-FR" baseline="0" smtClean="0"/>
              <a:t> appuyer mon propos </a:t>
            </a:r>
            <a:r>
              <a:rPr lang="fr-FR" baseline="0" smtClean="0"/>
              <a:t>:</a:t>
            </a:r>
          </a:p>
          <a:p>
            <a:endParaRPr lang="fr-FR" baseline="0" smtClean="0"/>
          </a:p>
          <a:p>
            <a:r>
              <a:rPr lang="fr-FR" b="1" smtClean="0"/>
              <a:t>"Pour l’expansion économique comme pour l’agrandissement intellectuel de la France du Midi, il y a là un problème de la plus haute importance"</a:t>
            </a:r>
          </a:p>
          <a:p>
            <a:endParaRPr lang="fr-FR" b="0" smtClean="0"/>
          </a:p>
          <a:p>
            <a:r>
              <a:rPr lang="fr-FR" b="0" smtClean="0"/>
              <a:t>Phrase tirée du texte ci-dessous :</a:t>
            </a:r>
          </a:p>
          <a:p>
            <a:endParaRPr lang="fr-FR" b="0" smtClean="0"/>
          </a:p>
          <a:p>
            <a:r>
              <a:rPr lang="fr-FR" smtClean="0"/>
              <a:t>Jean Jaurès à propos de la langue d’òc et des langues romanes :</a:t>
            </a:r>
          </a:p>
          <a:p>
            <a:endParaRPr lang="fr-FR" smtClean="0"/>
          </a:p>
          <a:p>
            <a:r>
              <a:rPr lang="fr-FR" smtClean="0"/>
              <a:t>	« J’ai été frappé de voir, au cours de mon voyage à travers les pays latins que, en combinant le français et le l'occitan, et par une certaine habitude des analogies, je comprenais en très peu de jours le portugais et l’espagnol.</a:t>
            </a:r>
          </a:p>
          <a:p>
            <a:r>
              <a:rPr lang="fr-FR" smtClean="0"/>
              <a:t>	Si, par la comparaison du français et du languedocien, ou du provençal, les enfants du peuple, dans tout le Midi de la France, apprenaient à trouver le même mot sous deux formes un peu différentes, ils auraient bientôt en main la clef qui leur ouvrirait, sans grands efforts, l’italien, le catalan, l’espagnol, le portugais.</a:t>
            </a:r>
          </a:p>
          <a:p>
            <a:r>
              <a:rPr lang="fr-FR" smtClean="0"/>
              <a:t>	 Et ils se sentiraient en harmonie naturelle, en communication aisée avec ce vaste monde des races latines, qui aujourd’hui, dans l’Europe méridionale et dans l’Amérique du Sud, développe tant de forces et d’audacieuses espérances.</a:t>
            </a:r>
          </a:p>
          <a:p>
            <a:r>
              <a:rPr lang="fr-FR" smtClean="0"/>
              <a:t>	Pour l’expansion économique comme pour l’agrandissement intellectuel de la France du Midi, il y a là un problème de la plus haute importance, et sur lequel je me permets d’appeler l’attention des instituteurs ».</a:t>
            </a:r>
          </a:p>
          <a:p>
            <a:endParaRPr lang="fr-FR" smtClean="0"/>
          </a:p>
          <a:p>
            <a:r>
              <a:rPr lang="fr-FR" smtClean="0"/>
              <a:t>Jean Jaurès, Revue de l’enseignement primaire du 15 octobre 1911.</a:t>
            </a:r>
          </a:p>
          <a:p>
            <a:endParaRPr lang="fr-FR" b="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Je vous dis un grand merci pour votre présence et surtout pour votre écoute studieuse.</a:t>
            </a:r>
          </a:p>
          <a:p>
            <a:endParaRPr lang="fr-FR" smtClean="0"/>
          </a:p>
          <a:p>
            <a:r>
              <a:rPr lang="fr-FR" smtClean="0"/>
              <a:t>J'espère ne pas vous avoir fait subir un discours ennuyeux,</a:t>
            </a:r>
          </a:p>
          <a:p>
            <a:r>
              <a:rPr lang="fr-FR" smtClean="0"/>
              <a:t>mais vous avoir convaincu de l'utilité</a:t>
            </a:r>
            <a:r>
              <a:rPr lang="fr-FR" baseline="0" smtClean="0"/>
              <a:t> de ce projet en terme de sauvetage d'un patrimoine culturel important et très ancien.</a:t>
            </a:r>
          </a:p>
          <a:p>
            <a:r>
              <a:rPr lang="fr-FR" baseline="0" smtClean="0"/>
              <a:t>Mais aussi de l'utilité touristique et marchande, de montrer nos singularités autres que simplement folkloriques durant la saison estivale.</a:t>
            </a:r>
          </a:p>
          <a:p>
            <a:r>
              <a:rPr lang="fr-FR" baseline="0" smtClean="0"/>
              <a:t>La langue gasconne et tout ce qui s'y rapporte est certainement un atout à ne pas laisser au fond des mémoires, mais à faire vivre de nouveau.</a:t>
            </a:r>
          </a:p>
          <a:p>
            <a:r>
              <a:rPr lang="fr-FR" baseline="0" smtClean="0"/>
              <a:t>Rien n'empêche cela si ce n'est d'en avoir la volonté. La langue française en bien commun, oui, et le gascon en bien patrimonial à </a:t>
            </a:r>
            <a:r>
              <a:rPr lang="fr-FR" baseline="0" smtClean="0"/>
              <a:t>vivre, aussi !</a:t>
            </a:r>
          </a:p>
          <a:p>
            <a:endParaRPr lang="fr-FR" baseline="0" smtClean="0"/>
          </a:p>
          <a:p>
            <a:r>
              <a:rPr lang="fr-FR" b="1" baseline="0" smtClean="0"/>
              <a:t>"Savoir d'où l'on vient pour savoir où l'on va" est important </a:t>
            </a:r>
            <a:r>
              <a:rPr lang="fr-FR" b="1" baseline="0" smtClean="0"/>
              <a:t>et </a:t>
            </a:r>
            <a:r>
              <a:rPr lang="fr-FR" b="1" baseline="0" smtClean="0"/>
              <a:t>comme disait Frédéric Mistral le félibre provençal, "celui qui détient la langue, détient la clé</a:t>
            </a:r>
            <a:r>
              <a:rPr lang="fr-FR" b="1" baseline="0" smtClean="0"/>
              <a:t>".</a:t>
            </a:r>
          </a:p>
          <a:p>
            <a:endParaRPr lang="fr-FR" baseline="0" smtClean="0"/>
          </a:p>
          <a:p>
            <a:r>
              <a:rPr lang="fr-FR" baseline="0" smtClean="0"/>
              <a:t>Je vous propose de retrouver cette clé qui ouvrira de nouvelles </a:t>
            </a:r>
            <a:r>
              <a:rPr lang="fr-FR" baseline="0" smtClean="0"/>
              <a:t>portes, si le projet vous sied.</a:t>
            </a:r>
          </a:p>
          <a:p>
            <a:endParaRPr lang="fr-FR"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smtClean="0"/>
              <a:t>Pour en savoir un peu plus, voici mon site internet : www.perlogascon.com, </a:t>
            </a:r>
            <a:r>
              <a:rPr lang="fr-FR" sz="1200" kern="1200" smtClean="0">
                <a:solidFill>
                  <a:schemeClr val="tx1"/>
                </a:solidFill>
                <a:latin typeface="+mn-lt"/>
                <a:ea typeface="+mn-ea"/>
                <a:cs typeface="+mn-cs"/>
              </a:rPr>
              <a:t>où vous pourrez retrouver cette présentation dans son entièreté avec le diaporama</a:t>
            </a:r>
            <a:r>
              <a:rPr lang="fr-FR" sz="1200" kern="1200" baseline="0" smtClean="0">
                <a:solidFill>
                  <a:schemeClr val="tx1"/>
                </a:solidFill>
                <a:latin typeface="+mn-lt"/>
                <a:ea typeface="+mn-ea"/>
                <a:cs typeface="+mn-cs"/>
              </a:rPr>
              <a:t> et bien d'autres choses intéressantes à ce propos.</a:t>
            </a:r>
            <a:endParaRPr lang="fr-FR" sz="1200" kern="1200" smtClean="0">
              <a:solidFill>
                <a:schemeClr val="tx1"/>
              </a:solidFill>
              <a:latin typeface="+mn-lt"/>
              <a:ea typeface="+mn-ea"/>
              <a:cs typeface="+mn-cs"/>
            </a:endParaRPr>
          </a:p>
          <a:p>
            <a:endParaRPr lang="fr-FR" baseline="0" smtClean="0"/>
          </a:p>
          <a:p>
            <a:r>
              <a:rPr lang="fr-FR" baseline="0" smtClean="0"/>
              <a:t>Merci de vos votes pour ce projet, merci d'en parler à vos proches et rencontres</a:t>
            </a:r>
            <a:r>
              <a:rPr lang="fr-FR" baseline="0" smtClean="0"/>
              <a:t>.</a:t>
            </a:r>
          </a:p>
          <a:p>
            <a:endParaRPr lang="fr-FR" baseline="0" smtClean="0"/>
          </a:p>
          <a:p>
            <a:r>
              <a:rPr lang="fr-FR" baseline="0" smtClean="0"/>
              <a:t>Adishatz e dinc a un aut còp !</a:t>
            </a:r>
            <a:endParaRPr lang="fr-FR" dirty="0"/>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46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Notre côte sablonneuse n'incitait pas trop à la traverser à pied, du sable, du sable, encore du sable, jusqu'à l'intérieur des "terres", si l'on peut dire ainsi.</a:t>
            </a:r>
          </a:p>
          <a:p>
            <a:r>
              <a:rPr lang="fr-FR" smtClean="0"/>
              <a:t>Seules les enclaves des cours d'eau se jetant dans l'Océan. permettaient des </a:t>
            </a:r>
            <a:r>
              <a:rPr lang="fr-FR" smtClean="0"/>
              <a:t>incursions aisées, </a:t>
            </a:r>
            <a:r>
              <a:rPr lang="fr-FR" smtClean="0"/>
              <a:t>pour avancer vers l'intérieur en venant de la Mer.</a:t>
            </a:r>
          </a:p>
          <a:p>
            <a:r>
              <a:rPr lang="fr-FR" smtClean="0"/>
              <a:t>A l'aplomb de ces échancrures dans la côte, des villages au proche de l'eau, ont eu des échanges volontaires ou subis, par ces débouchés sur l'Océan.</a:t>
            </a:r>
          </a:p>
          <a:p>
            <a:r>
              <a:rPr lang="fr-FR" smtClean="0"/>
              <a:t>Échanges commerciaux, amicaux mais aussi comme de tout temps, des invasions.</a:t>
            </a:r>
          </a:p>
          <a:p>
            <a:r>
              <a:rPr lang="fr-FR" smtClean="0"/>
              <a:t> </a:t>
            </a: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L'on peut voir sur cette carte ancienne, une évocation de ces échancrures et les débouchés qu'elles procuraient sur l'Océan.</a:t>
            </a:r>
          </a:p>
          <a:p>
            <a:r>
              <a:rPr lang="fr-FR" smtClean="0"/>
              <a:t>Les dunes littorales en formation, prêtes à être entretenues par l'Homme allaient ainsi permettre de s'avancer plus vers </a:t>
            </a:r>
            <a:r>
              <a:rPr lang="fr-FR" smtClean="0"/>
              <a:t>l'Océan par </a:t>
            </a:r>
            <a:r>
              <a:rPr lang="fr-FR" smtClean="0"/>
              <a:t>les chemins et non plus seulement par les voies d'eau.</a:t>
            </a:r>
          </a:p>
          <a:p>
            <a:r>
              <a:rPr lang="fr-FR" smtClean="0"/>
              <a:t>Où l'on voit ici quelques</a:t>
            </a:r>
            <a:r>
              <a:rPr lang="fr-FR" baseline="0" smtClean="0"/>
              <a:t> noms landais bien anciens tel que prononcés encore à l'époque. D'autres déjà bien passés au français</a:t>
            </a:r>
            <a:r>
              <a:rPr lang="fr-FR" baseline="0" smtClean="0"/>
              <a:t>. Chapelle de "Lest" (disparue aujourd'hui) à l'ouest de Linxe donne le nom très landais "Delest", de Lest.</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Qui est venu par la mer ?</a:t>
            </a:r>
          </a:p>
          <a:p>
            <a:r>
              <a:rPr lang="fr-FR" smtClean="0"/>
              <a:t>Les Normands, </a:t>
            </a:r>
            <a:r>
              <a:rPr lang="fr-FR" smtClean="0"/>
              <a:t>les vikings</a:t>
            </a:r>
            <a:r>
              <a:rPr lang="fr-FR" smtClean="0"/>
              <a:t>, bien avant les français pour s'accaparer terres et biens.</a:t>
            </a:r>
          </a:p>
          <a:p>
            <a:r>
              <a:rPr lang="fr-FR" smtClean="0"/>
              <a:t>Les romains sont venus bien plus tard par la terre.</a:t>
            </a:r>
          </a:p>
          <a:p>
            <a:r>
              <a:rPr lang="fr-FR" smtClean="0"/>
              <a:t>Ils </a:t>
            </a:r>
            <a:r>
              <a:rPr lang="fr-FR" smtClean="0"/>
              <a:t>s'y sont </a:t>
            </a:r>
            <a:r>
              <a:rPr lang="fr-FR" smtClean="0"/>
              <a:t>installés pour se mélanger à la population de l'époque, y ont apporté du savoir faire en terme de routes </a:t>
            </a:r>
            <a:r>
              <a:rPr lang="fr-FR" smtClean="0"/>
              <a:t>de construction et </a:t>
            </a:r>
            <a:r>
              <a:rPr lang="fr-FR" smtClean="0"/>
              <a:t>autres acquis.</a:t>
            </a:r>
          </a:p>
          <a:p>
            <a:r>
              <a:rPr lang="fr-FR" smtClean="0"/>
              <a:t>Et ils ont apporté leur langue, le latin vulgaire, celui du peuple et des soldats.</a:t>
            </a:r>
          </a:p>
          <a:p>
            <a:r>
              <a:rPr lang="fr-FR" smtClean="0"/>
              <a:t>Ce latin s'est peu à peu mélangé aux parlers locaux, au Nord de la chaîne pyrénéenne, le gascon c'est formé ainsi au fil du temps.</a:t>
            </a:r>
          </a:p>
          <a:p>
            <a:r>
              <a:rPr lang="fr-FR" smtClean="0"/>
              <a:t>La partie de la population plus au sud c'est retirée vers les montagnes et ont </a:t>
            </a:r>
            <a:r>
              <a:rPr lang="fr-FR" smtClean="0"/>
              <a:t>plus préservé </a:t>
            </a:r>
            <a:r>
              <a:rPr lang="fr-FR" smtClean="0"/>
              <a:t>leur ancien parler.</a:t>
            </a:r>
          </a:p>
          <a:p>
            <a:r>
              <a:rPr lang="fr-FR" smtClean="0"/>
              <a:t>Ancien</a:t>
            </a:r>
            <a:r>
              <a:rPr lang="fr-FR" baseline="0" smtClean="0"/>
              <a:t> parler</a:t>
            </a:r>
            <a:r>
              <a:rPr lang="fr-FR" smtClean="0"/>
              <a:t> qui a, comme</a:t>
            </a:r>
            <a:r>
              <a:rPr lang="fr-FR" baseline="0" smtClean="0"/>
              <a:t> toute langue, </a:t>
            </a:r>
            <a:r>
              <a:rPr lang="fr-FR" smtClean="0"/>
              <a:t>tout de même fort évolué dans le temps, pour devenir les </a:t>
            </a:r>
            <a:r>
              <a:rPr lang="fr-FR" smtClean="0"/>
              <a:t>différents parlers </a:t>
            </a:r>
            <a:r>
              <a:rPr lang="fr-FR" smtClean="0"/>
              <a:t>basques actuels.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Quelques fresques qui nous évoquent les incursions des peuples nordiques de cette époque.</a:t>
            </a:r>
          </a:p>
          <a:p>
            <a:r>
              <a:rPr lang="fr-FR" smtClean="0"/>
              <a:t>Il était fort rare que cela soit dans la tendresse. L'Humanité dans sa constance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ancêtres des Normands, bien moins pacifiques que les actuels, sont passés et ont visités nos côtes !</a:t>
            </a:r>
            <a:endParaRPr lang="fr-FR"/>
          </a:p>
        </p:txBody>
      </p:sp>
      <p:sp>
        <p:nvSpPr>
          <p:cNvPr id="4" name="Espace réservé du numéro de diapositive 3"/>
          <p:cNvSpPr>
            <a:spLocks noGrp="1"/>
          </p:cNvSpPr>
          <p:nvPr>
            <p:ph type="sldNum" sz="quarter" idx="10"/>
          </p:nvPr>
        </p:nvSpPr>
        <p:spPr/>
        <p:txBody>
          <a:bodyPr/>
          <a:lstStyle/>
          <a:p>
            <a:fld id="{CEF891A7-B634-4817-8D9E-502299133CD2}"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F0545F8-7F2A-4CCD-A5E5-4A9DD660BA1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545F8-7F2A-4CCD-A5E5-4A9DD660BA1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545F8-7F2A-4CCD-A5E5-4A9DD660BA1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ECBA70F-A13F-43C4-BF30-9A3A540EA8B2}" type="datetimeFigureOut">
              <a:rPr lang="fr-FR" smtClean="0"/>
              <a:pPr/>
              <a:t>06/03/2023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F0545F8-7F2A-4CCD-A5E5-4A9DD660BA14}"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CBA70F-A13F-43C4-BF30-9A3A540EA8B2}" type="datetimeFigureOut">
              <a:rPr lang="fr-FR" smtClean="0"/>
              <a:pPr/>
              <a:t>06/03/2023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0545F8-7F2A-4CCD-A5E5-4A9DD660BA14}"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audio" Target="file:///G:\000%20-%20B.p.%202023\N'&#232;i%20tant%20cercat%20m'aimia.mp3" TargetMode="Externa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357298"/>
            <a:ext cx="7851648" cy="1828800"/>
          </a:xfrm>
        </p:spPr>
        <p:txBody>
          <a:bodyPr/>
          <a:lstStyle/>
          <a:p>
            <a:pPr algn="r"/>
            <a:r>
              <a:rPr lang="fr-FR" smtClean="0">
                <a:solidFill>
                  <a:srgbClr val="FFC54A"/>
                </a:solidFill>
              </a:rPr>
              <a:t>T</a:t>
            </a:r>
            <a:r>
              <a:rPr lang="fr-FR" smtClean="0"/>
              <a:t>oponimia gascona</a:t>
            </a:r>
            <a:br>
              <a:rPr lang="fr-FR" smtClean="0"/>
            </a:br>
            <a:r>
              <a:rPr lang="fr-FR" sz="3600" smtClean="0"/>
              <a:t>de </a:t>
            </a:r>
            <a:r>
              <a:rPr lang="fr-FR" sz="3600" smtClean="0">
                <a:solidFill>
                  <a:srgbClr val="FFC54A"/>
                </a:solidFill>
              </a:rPr>
              <a:t>M</a:t>
            </a:r>
            <a:r>
              <a:rPr lang="fr-FR" sz="3600" smtClean="0"/>
              <a:t>amisan e deu </a:t>
            </a:r>
            <a:r>
              <a:rPr lang="fr-FR" sz="3600" smtClean="0">
                <a:solidFill>
                  <a:srgbClr val="FFC54A"/>
                </a:solidFill>
              </a:rPr>
              <a:t>B</a:t>
            </a:r>
            <a:r>
              <a:rPr lang="fr-FR" sz="3600" smtClean="0"/>
              <a:t>òrn</a:t>
            </a:r>
            <a:endParaRPr lang="fr-FR" sz="3600"/>
          </a:p>
        </p:txBody>
      </p:sp>
      <p:sp>
        <p:nvSpPr>
          <p:cNvPr id="3" name="Sous-titre 2"/>
          <p:cNvSpPr>
            <a:spLocks noGrp="1"/>
          </p:cNvSpPr>
          <p:nvPr>
            <p:ph type="subTitle" idx="1"/>
          </p:nvPr>
        </p:nvSpPr>
        <p:spPr>
          <a:xfrm>
            <a:off x="2428860" y="3357562"/>
            <a:ext cx="5881694" cy="1752600"/>
          </a:xfrm>
        </p:spPr>
        <p:txBody>
          <a:bodyPr numCol="1">
            <a:normAutofit/>
          </a:bodyPr>
          <a:lstStyle/>
          <a:p>
            <a:endParaRPr lang="fr-FR" smtClean="0"/>
          </a:p>
          <a:p>
            <a:pPr algn="r"/>
            <a:r>
              <a:rPr lang="fr-FR" sz="2000" smtClean="0">
                <a:solidFill>
                  <a:srgbClr val="FFC54A"/>
                </a:solidFill>
              </a:rPr>
              <a:t>T</a:t>
            </a:r>
            <a:r>
              <a:rPr lang="fr-FR" sz="2000" smtClean="0"/>
              <a:t>oponymie gasconne de </a:t>
            </a:r>
            <a:r>
              <a:rPr lang="fr-FR" sz="2000" smtClean="0">
                <a:solidFill>
                  <a:srgbClr val="FFC54A"/>
                </a:solidFill>
              </a:rPr>
              <a:t>M</a:t>
            </a:r>
            <a:r>
              <a:rPr lang="fr-FR" sz="2000" smtClean="0"/>
              <a:t>imizan et du </a:t>
            </a:r>
            <a:r>
              <a:rPr lang="fr-FR" sz="2000" smtClean="0">
                <a:solidFill>
                  <a:srgbClr val="FFC54A"/>
                </a:solidFill>
              </a:rPr>
              <a:t>B</a:t>
            </a:r>
            <a:r>
              <a:rPr lang="fr-FR" sz="2000" smtClean="0"/>
              <a:t>orn </a:t>
            </a:r>
            <a:endParaRPr lang="fr-FR" sz="2000"/>
          </a:p>
        </p:txBody>
      </p:sp>
    </p:spTree>
  </p:cSld>
  <p:clrMapOvr>
    <a:masterClrMapping/>
  </p:clrMapOvr>
  <p:transition advTm="7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648" cy="914392"/>
          </a:xfrm>
        </p:spPr>
        <p:txBody>
          <a:bodyPr/>
          <a:lstStyle/>
          <a:p>
            <a:pPr algn="ctr"/>
            <a:r>
              <a:rPr lang="fr-FR" sz="3600" smtClean="0">
                <a:solidFill>
                  <a:srgbClr val="FFC54A"/>
                </a:solidFill>
              </a:rPr>
              <a:t>M</a:t>
            </a:r>
            <a:r>
              <a:rPr lang="fr-FR" sz="3600" smtClean="0"/>
              <a:t>amisan vila vascona</a:t>
            </a:r>
            <a:endParaRPr lang="fr-FR" sz="3600"/>
          </a:p>
        </p:txBody>
      </p:sp>
      <p:sp>
        <p:nvSpPr>
          <p:cNvPr id="3" name="Sous-titre 2"/>
          <p:cNvSpPr>
            <a:spLocks noGrp="1"/>
          </p:cNvSpPr>
          <p:nvPr>
            <p:ph type="subTitle" idx="1"/>
          </p:nvPr>
        </p:nvSpPr>
        <p:spPr>
          <a:xfrm>
            <a:off x="3071802" y="1928802"/>
            <a:ext cx="4953000" cy="857256"/>
          </a:xfrm>
        </p:spPr>
        <p:txBody>
          <a:bodyPr numCol="1">
            <a:normAutofit/>
          </a:bodyPr>
          <a:lstStyle/>
          <a:p>
            <a:pPr algn="ctr"/>
            <a:endParaRPr lang="fr-FR" smtClean="0"/>
          </a:p>
          <a:p>
            <a:pPr algn="ctr"/>
            <a:r>
              <a:rPr lang="fr-FR" sz="2000" smtClean="0">
                <a:solidFill>
                  <a:srgbClr val="FFC54A"/>
                </a:solidFill>
              </a:rPr>
              <a:t>M</a:t>
            </a:r>
            <a:r>
              <a:rPr lang="fr-FR" sz="2000" smtClean="0"/>
              <a:t>imizan  ville vasconne</a:t>
            </a:r>
            <a:endParaRPr lang="fr-FR" sz="2000"/>
          </a:p>
        </p:txBody>
      </p:sp>
      <p:sp>
        <p:nvSpPr>
          <p:cNvPr id="4" name="ZoneTexte 3"/>
          <p:cNvSpPr txBox="1"/>
          <p:nvPr/>
        </p:nvSpPr>
        <p:spPr>
          <a:xfrm>
            <a:off x="357158" y="3000372"/>
            <a:ext cx="8501122" cy="2862322"/>
          </a:xfrm>
          <a:prstGeom prst="rect">
            <a:avLst/>
          </a:prstGeom>
          <a:noFill/>
        </p:spPr>
        <p:txBody>
          <a:bodyPr wrap="square" rtlCol="0">
            <a:spAutoFit/>
          </a:bodyPr>
          <a:lstStyle/>
          <a:p>
            <a:r>
              <a:rPr lang="fr-FR" sz="2000" smtClean="0">
                <a:solidFill>
                  <a:srgbClr val="FFC54A"/>
                </a:solidFill>
                <a:effectLst>
                  <a:outerShdw blurRad="38100" dist="38100" dir="2700000" algn="tl">
                    <a:srgbClr val="000000">
                      <a:alpha val="43137"/>
                    </a:srgbClr>
                  </a:outerShdw>
                </a:effectLst>
              </a:rPr>
              <a:t>	L</a:t>
            </a:r>
            <a:r>
              <a:rPr lang="fr-FR" sz="2000" smtClean="0">
                <a:solidFill>
                  <a:schemeClr val="accent3">
                    <a:lumMod val="75000"/>
                  </a:schemeClr>
                </a:solidFill>
                <a:effectLst>
                  <a:outerShdw blurRad="38100" dist="38100" dir="2700000" algn="tl">
                    <a:srgbClr val="000000">
                      <a:alpha val="43137"/>
                    </a:srgbClr>
                  </a:outerShdw>
                </a:effectLst>
              </a:rPr>
              <a:t>os</a:t>
            </a:r>
            <a:r>
              <a:rPr lang="fr-FR" sz="2000" smtClean="0">
                <a:solidFill>
                  <a:srgbClr val="FFC54A"/>
                </a:solidFill>
                <a:effectLst>
                  <a:outerShdw blurRad="38100" dist="38100" dir="2700000" algn="tl">
                    <a:srgbClr val="000000">
                      <a:alpha val="43137"/>
                    </a:srgbClr>
                  </a:outerShdw>
                </a:effectLst>
              </a:rPr>
              <a:t> R</a:t>
            </a:r>
            <a:r>
              <a:rPr lang="fr-FR" sz="2000" smtClean="0">
                <a:solidFill>
                  <a:schemeClr val="accent3">
                    <a:lumMod val="75000"/>
                  </a:schemeClr>
                </a:solidFill>
                <a:effectLst>
                  <a:outerShdw blurRad="38100" dist="38100" dir="2700000" algn="tl">
                    <a:srgbClr val="000000">
                      <a:alpha val="43137"/>
                    </a:srgbClr>
                  </a:outerShdw>
                </a:effectLst>
              </a:rPr>
              <a:t>omans tabé, </a:t>
            </a:r>
            <a:r>
              <a:rPr lang="fr-FR" sz="2000" smtClean="0">
                <a:solidFill>
                  <a:srgbClr val="FFC54A"/>
                </a:solidFill>
                <a:effectLst>
                  <a:outerShdw blurRad="38100" dist="38100" dir="2700000" algn="tl">
                    <a:srgbClr val="000000">
                      <a:alpha val="43137"/>
                    </a:srgbClr>
                  </a:outerShdw>
                </a:effectLst>
              </a:rPr>
              <a:t>T</a:t>
            </a:r>
            <a:r>
              <a:rPr lang="fr-FR" sz="2000" smtClean="0">
                <a:solidFill>
                  <a:schemeClr val="accent3">
                    <a:lumMod val="75000"/>
                  </a:schemeClr>
                </a:solidFill>
                <a:effectLst>
                  <a:outerShdw blurRad="38100" dist="38100" dir="2700000" algn="tl">
                    <a:srgbClr val="000000">
                      <a:alpha val="43137"/>
                    </a:srgbClr>
                  </a:outerShdw>
                </a:effectLst>
              </a:rPr>
              <a:t>otun,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ésar qu'a dit,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arona que hèi ofici de termièra dab lo pèís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allés". Le nòsta lenga d'</a:t>
            </a:r>
            <a:r>
              <a:rPr lang="fr-FR" sz="2000" smtClean="0">
                <a:solidFill>
                  <a:srgbClr val="FFC54A"/>
                </a:solidFill>
                <a:effectLst>
                  <a:outerShdw blurRad="38100" dist="38100" dir="2700000" algn="tl">
                    <a:srgbClr val="000000">
                      <a:alpha val="43137"/>
                    </a:srgbClr>
                  </a:outerShdw>
                </a:effectLst>
              </a:rPr>
              <a:t>Ò</a:t>
            </a:r>
            <a:r>
              <a:rPr lang="fr-FR" sz="2000" smtClean="0">
                <a:solidFill>
                  <a:schemeClr val="accent3">
                    <a:lumMod val="75000"/>
                  </a:schemeClr>
                </a:solidFill>
                <a:effectLst>
                  <a:outerShdw blurRad="38100" dist="38100" dir="2700000" algn="tl">
                    <a:srgbClr val="000000">
                      <a:alpha val="43137"/>
                    </a:srgbClr>
                  </a:outerShdw>
                </a:effectLst>
              </a:rPr>
              <a:t>c qu'a mèi de semblanças dab los parlars iberics. </a:t>
            </a:r>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u'a de mèi, coneishut le </a:t>
            </a:r>
            <a:r>
              <a:rPr lang="fr-FR" sz="2000" smtClean="0">
                <a:solidFill>
                  <a:srgbClr val="FFC54A"/>
                </a:solidFill>
                <a:effectLst>
                  <a:outerShdw blurRad="38100" dist="38100" dir="2700000" algn="tl">
                    <a:srgbClr val="000000">
                      <a:alpha val="43137"/>
                    </a:srgbClr>
                  </a:outerShdw>
                </a:effectLst>
              </a:rPr>
              <a:t>N</a:t>
            </a:r>
            <a:r>
              <a:rPr lang="fr-FR" sz="2000" smtClean="0">
                <a:solidFill>
                  <a:schemeClr val="accent3">
                    <a:lumMod val="75000"/>
                  </a:schemeClr>
                </a:solidFill>
                <a:effectLst>
                  <a:outerShdw blurRad="38100" dist="38100" dir="2700000" algn="tl">
                    <a:srgbClr val="000000">
                      <a:alpha val="43137"/>
                    </a:srgbClr>
                  </a:outerShdw>
                </a:effectLst>
              </a:rPr>
              <a:t>ovempopulania, com uu' identitat particulara. Le lenga nòsta que sembla mèi a l'iberic. Los ancians d'ací n'èran pas gallés </a:t>
            </a:r>
            <a:r>
              <a:rPr lang="fr-FR" sz="2000" smtClean="0">
                <a:solidFill>
                  <a:schemeClr val="accent3">
                    <a:lumMod val="75000"/>
                  </a:schemeClr>
                </a:solidFill>
                <a:effectLst>
                  <a:outerShdw blurRad="38100" dist="38100" dir="2700000" algn="tl">
                    <a:srgbClr val="000000">
                      <a:alpha val="43137"/>
                    </a:srgbClr>
                  </a:outerShdw>
                </a:effectLst>
              </a:rPr>
              <a:t>! </a:t>
            </a:r>
          </a:p>
          <a:p>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L</a:t>
            </a:r>
            <a:r>
              <a:rPr lang="fr-FR" sz="2000" smtClean="0">
                <a:effectLst>
                  <a:outerShdw blurRad="38100" dist="38100" dir="2700000" algn="tl">
                    <a:srgbClr val="000000">
                      <a:alpha val="43137"/>
                    </a:srgbClr>
                  </a:outerShdw>
                </a:effectLst>
              </a:rPr>
              <a:t>es</a:t>
            </a:r>
            <a:r>
              <a:rPr lang="fr-FR" sz="2000" smtClean="0">
                <a:solidFill>
                  <a:srgbClr val="FFC54A"/>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R</a:t>
            </a:r>
            <a:r>
              <a:rPr lang="fr-FR" sz="2000" smtClean="0">
                <a:effectLst>
                  <a:outerShdw blurRad="38100" dist="38100" dir="2700000" algn="tl">
                    <a:srgbClr val="000000">
                      <a:alpha val="43137"/>
                    </a:srgbClr>
                  </a:outerShdw>
                </a:effectLst>
              </a:rPr>
              <a:t>omains aussi, </a:t>
            </a:r>
            <a:r>
              <a:rPr lang="fr-FR" sz="2000" smtClean="0">
                <a:solidFill>
                  <a:srgbClr val="FFC54A"/>
                </a:solidFill>
                <a:effectLst>
                  <a:outerShdw blurRad="38100" dist="38100" dir="2700000" algn="tl">
                    <a:srgbClr val="000000">
                      <a:alpha val="43137"/>
                    </a:srgbClr>
                  </a:outerShdw>
                </a:effectLst>
              </a:rPr>
              <a:t>T</a:t>
            </a:r>
            <a:r>
              <a:rPr lang="fr-FR" sz="2000" smtClean="0">
                <a:effectLst>
                  <a:outerShdw blurRad="38100" dist="38100" dir="2700000" algn="tl">
                    <a:srgbClr val="000000">
                      <a:alpha val="43137"/>
                    </a:srgbClr>
                  </a:outerShdw>
                </a:effectLst>
              </a:rPr>
              <a:t>outefois , </a:t>
            </a:r>
            <a:r>
              <a:rPr lang="fr-FR" sz="2000" smtClean="0">
                <a:solidFill>
                  <a:srgbClr val="FFC54A"/>
                </a:solidFill>
                <a:effectLst>
                  <a:outerShdw blurRad="38100" dist="38100" dir="2700000" algn="tl">
                    <a:srgbClr val="000000">
                      <a:alpha val="43137"/>
                    </a:srgbClr>
                  </a:outerShdw>
                </a:effectLst>
              </a:rPr>
              <a:t>C</a:t>
            </a:r>
            <a:r>
              <a:rPr lang="fr-FR" sz="2000" smtClean="0">
                <a:effectLst>
                  <a:outerShdw blurRad="38100" dist="38100" dir="2700000" algn="tl">
                    <a:srgbClr val="000000">
                      <a:alpha val="43137"/>
                    </a:srgbClr>
                  </a:outerShdw>
                </a:effectLst>
              </a:rPr>
              <a:t>ésar l'a écrit, "</a:t>
            </a:r>
            <a:r>
              <a:rPr lang="fr-FR" sz="2000" smtClean="0">
                <a:solidFill>
                  <a:srgbClr val="FFC54A"/>
                </a:solidFill>
                <a:effectLst>
                  <a:outerShdw blurRad="38100" dist="38100" dir="2700000" algn="tl">
                    <a:srgbClr val="000000">
                      <a:alpha val="43137"/>
                    </a:srgbClr>
                  </a:outerShdw>
                </a:effectLst>
              </a:rPr>
              <a:t>G</a:t>
            </a:r>
            <a:r>
              <a:rPr lang="fr-FR" sz="2000" smtClean="0">
                <a:effectLst>
                  <a:outerShdw blurRad="38100" dist="38100" dir="2700000" algn="tl">
                    <a:srgbClr val="000000">
                      <a:alpha val="43137"/>
                    </a:srgbClr>
                  </a:outerShdw>
                </a:effectLst>
              </a:rPr>
              <a:t>aronne faisait office de frontière avec la </a:t>
            </a:r>
            <a:r>
              <a:rPr lang="fr-FR" sz="2000" smtClean="0">
                <a:solidFill>
                  <a:srgbClr val="FFC54A"/>
                </a:solidFill>
                <a:effectLst>
                  <a:outerShdw blurRad="38100" dist="38100" dir="2700000" algn="tl">
                    <a:srgbClr val="000000">
                      <a:alpha val="43137"/>
                    </a:srgbClr>
                  </a:outerShdw>
                </a:effectLst>
              </a:rPr>
              <a:t>G</a:t>
            </a:r>
            <a:r>
              <a:rPr lang="fr-FR" sz="2000" smtClean="0">
                <a:effectLst>
                  <a:outerShdw blurRad="38100" dist="38100" dir="2700000" algn="tl">
                    <a:srgbClr val="000000">
                      <a:alpha val="43137"/>
                    </a:srgbClr>
                  </a:outerShdw>
                </a:effectLst>
              </a:rPr>
              <a:t>aule". Il a de plus, reconnu la </a:t>
            </a:r>
            <a:r>
              <a:rPr lang="fr-FR" sz="2000" smtClean="0">
                <a:solidFill>
                  <a:srgbClr val="FFC54A"/>
                </a:solidFill>
                <a:effectLst>
                  <a:outerShdw blurRad="38100" dist="38100" dir="2700000" algn="tl">
                    <a:srgbClr val="000000">
                      <a:alpha val="43137"/>
                    </a:srgbClr>
                  </a:outerShdw>
                </a:effectLst>
              </a:rPr>
              <a:t>N</a:t>
            </a:r>
            <a:r>
              <a:rPr lang="fr-FR" sz="2000" smtClean="0">
                <a:effectLst>
                  <a:outerShdw blurRad="38100" dist="38100" dir="2700000" algn="tl">
                    <a:srgbClr val="000000">
                      <a:alpha val="43137"/>
                    </a:srgbClr>
                  </a:outerShdw>
                </a:effectLst>
              </a:rPr>
              <a:t>ovempopulanie, comme identité particulière. </a:t>
            </a:r>
            <a:r>
              <a:rPr lang="fr-FR" sz="2000" smtClean="0">
                <a:solidFill>
                  <a:srgbClr val="FFC54A"/>
                </a:solidFill>
                <a:effectLst>
                  <a:outerShdw blurRad="38100" dist="38100" dir="2700000" algn="tl">
                    <a:srgbClr val="000000">
                      <a:alpha val="43137"/>
                    </a:srgbClr>
                  </a:outerShdw>
                </a:effectLst>
              </a:rPr>
              <a:t>N</a:t>
            </a:r>
            <a:r>
              <a:rPr lang="fr-FR" sz="2000" smtClean="0">
                <a:effectLst>
                  <a:outerShdw blurRad="38100" dist="38100" dir="2700000" algn="tl">
                    <a:srgbClr val="000000">
                      <a:alpha val="43137"/>
                    </a:srgbClr>
                  </a:outerShdw>
                </a:effectLst>
              </a:rPr>
              <a:t>otre langue a plus de similitudes avec les parlers ibériques. </a:t>
            </a:r>
            <a:r>
              <a:rPr lang="fr-FR" sz="2000" smtClean="0">
                <a:solidFill>
                  <a:srgbClr val="FFC54A"/>
                </a:solidFill>
                <a:effectLst>
                  <a:outerShdw blurRad="38100" dist="38100" dir="2700000" algn="tl">
                    <a:srgbClr val="000000">
                      <a:alpha val="43137"/>
                    </a:srgbClr>
                  </a:outerShdw>
                </a:effectLst>
              </a:rPr>
              <a:t>L</a:t>
            </a:r>
            <a:r>
              <a:rPr lang="fr-FR" sz="2000" smtClean="0">
                <a:effectLst>
                  <a:outerShdw blurRad="38100" dist="38100" dir="2700000" algn="tl">
                    <a:srgbClr val="000000">
                      <a:alpha val="43137"/>
                    </a:srgbClr>
                  </a:outerShdw>
                </a:effectLst>
              </a:rPr>
              <a:t>es ancêtres d'ici n'étaient pas gaulois ! (Strabon)</a:t>
            </a:r>
            <a:endParaRPr lang="fr-FR" sz="200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428736"/>
            <a:ext cx="1466832" cy="714380"/>
          </a:xfrm>
        </p:spPr>
        <p:txBody>
          <a:bodyPr>
            <a:normAutofit/>
          </a:bodyPr>
          <a:lstStyle/>
          <a:p>
            <a:pPr algn="ctr"/>
            <a:r>
              <a:rPr lang="fr-FR" sz="1800" smtClean="0">
                <a:solidFill>
                  <a:srgbClr val="FFC54A"/>
                </a:solidFill>
              </a:rPr>
              <a:t>M</a:t>
            </a:r>
            <a:r>
              <a:rPr lang="fr-FR" sz="1800" smtClean="0"/>
              <a:t>amisan</a:t>
            </a:r>
            <a:br>
              <a:rPr lang="fr-FR" sz="1800" smtClean="0"/>
            </a:br>
            <a:r>
              <a:rPr lang="fr-FR" sz="1800" smtClean="0"/>
              <a:t>vila vascona</a:t>
            </a:r>
            <a:endParaRPr lang="fr-FR" sz="1800"/>
          </a:p>
        </p:txBody>
      </p:sp>
      <p:sp>
        <p:nvSpPr>
          <p:cNvPr id="3" name="Sous-titre 2"/>
          <p:cNvSpPr>
            <a:spLocks noGrp="1"/>
          </p:cNvSpPr>
          <p:nvPr>
            <p:ph type="subTitle" idx="1"/>
          </p:nvPr>
        </p:nvSpPr>
        <p:spPr>
          <a:xfrm flipH="1">
            <a:off x="142844" y="4143380"/>
            <a:ext cx="2000264" cy="285752"/>
          </a:xfrm>
        </p:spPr>
        <p:txBody>
          <a:bodyPr numCol="1">
            <a:noAutofit/>
          </a:bodyPr>
          <a:lstStyle/>
          <a:p>
            <a:pPr algn="ctr"/>
            <a:r>
              <a:rPr lang="fr-FR" sz="1800" smtClean="0">
                <a:solidFill>
                  <a:srgbClr val="FFC54A"/>
                </a:solidFill>
                <a:effectLst>
                  <a:outerShdw blurRad="38100" dist="38100" dir="2700000" algn="tl">
                    <a:srgbClr val="000000">
                      <a:alpha val="43137"/>
                    </a:srgbClr>
                  </a:outerShdw>
                </a:effectLst>
              </a:rPr>
              <a:t>N</a:t>
            </a:r>
            <a:r>
              <a:rPr lang="fr-FR" sz="1800" smtClean="0">
                <a:solidFill>
                  <a:schemeClr val="accent3">
                    <a:lumMod val="75000"/>
                  </a:schemeClr>
                </a:solidFill>
                <a:effectLst>
                  <a:outerShdw blurRad="38100" dist="38100" dir="2700000" algn="tl">
                    <a:srgbClr val="000000">
                      <a:alpha val="43137"/>
                    </a:srgbClr>
                  </a:outerShdw>
                </a:effectLst>
              </a:rPr>
              <a:t>ovempopulania</a:t>
            </a:r>
          </a:p>
        </p:txBody>
      </p:sp>
      <p:pic>
        <p:nvPicPr>
          <p:cNvPr id="5" name="Image 4" descr="carte-novempopulanie-31a42.jpg"/>
          <p:cNvPicPr>
            <a:picLocks noChangeAspect="1"/>
          </p:cNvPicPr>
          <p:nvPr/>
        </p:nvPicPr>
        <p:blipFill>
          <a:blip r:embed="rId3"/>
          <a:stretch>
            <a:fillRect/>
          </a:stretch>
        </p:blipFill>
        <p:spPr>
          <a:xfrm>
            <a:off x="2214546" y="1015539"/>
            <a:ext cx="6072230" cy="5853630"/>
          </a:xfrm>
          <a:prstGeom prst="rect">
            <a:avLst/>
          </a:prstGeom>
        </p:spPr>
      </p:pic>
      <p:sp>
        <p:nvSpPr>
          <p:cNvPr id="6" name="ZoneTexte 5"/>
          <p:cNvSpPr txBox="1"/>
          <p:nvPr/>
        </p:nvSpPr>
        <p:spPr>
          <a:xfrm>
            <a:off x="571472" y="2714620"/>
            <a:ext cx="1428760" cy="646331"/>
          </a:xfrm>
          <a:prstGeom prst="rect">
            <a:avLst/>
          </a:prstGeom>
          <a:noFill/>
        </p:spPr>
        <p:txBody>
          <a:bodyPr wrap="square" rtlCol="0">
            <a:spAutoFit/>
          </a:bodyPr>
          <a:lstStyle/>
          <a:p>
            <a:r>
              <a:rPr lang="fr-FR" smtClean="0">
                <a:solidFill>
                  <a:schemeClr val="accent4">
                    <a:lumMod val="75000"/>
                  </a:schemeClr>
                </a:solidFill>
              </a:rPr>
              <a:t>L</a:t>
            </a:r>
            <a:r>
              <a:rPr lang="fr-FR" smtClean="0">
                <a:solidFill>
                  <a:schemeClr val="accent3">
                    <a:lumMod val="75000"/>
                  </a:schemeClr>
                </a:solidFill>
              </a:rPr>
              <a:t>os </a:t>
            </a:r>
            <a:r>
              <a:rPr lang="fr-FR" smtClean="0">
                <a:solidFill>
                  <a:schemeClr val="accent4">
                    <a:lumMod val="75000"/>
                  </a:schemeClr>
                </a:solidFill>
              </a:rPr>
              <a:t>B</a:t>
            </a:r>
            <a:r>
              <a:rPr lang="fr-FR" smtClean="0">
                <a:solidFill>
                  <a:schemeClr val="accent3">
                    <a:lumMod val="75000"/>
                  </a:schemeClr>
                </a:solidFill>
              </a:rPr>
              <a:t>oiates deu </a:t>
            </a:r>
            <a:r>
              <a:rPr lang="fr-FR" smtClean="0">
                <a:solidFill>
                  <a:schemeClr val="accent4">
                    <a:lumMod val="75000"/>
                  </a:schemeClr>
                </a:solidFill>
              </a:rPr>
              <a:t>B</a:t>
            </a:r>
            <a:r>
              <a:rPr lang="fr-FR" smtClean="0">
                <a:solidFill>
                  <a:schemeClr val="accent3">
                    <a:lumMod val="75000"/>
                  </a:schemeClr>
                </a:solidFill>
              </a:rPr>
              <a:t>òrn</a:t>
            </a:r>
            <a:endParaRPr lang="fr-FR">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428736"/>
            <a:ext cx="1466832" cy="714380"/>
          </a:xfrm>
        </p:spPr>
        <p:txBody>
          <a:bodyPr>
            <a:normAutofit/>
          </a:bodyPr>
          <a:lstStyle/>
          <a:p>
            <a:pPr algn="ctr"/>
            <a:r>
              <a:rPr lang="fr-FR" sz="1800" smtClean="0">
                <a:solidFill>
                  <a:srgbClr val="FFC54A"/>
                </a:solidFill>
              </a:rPr>
              <a:t>M</a:t>
            </a:r>
            <a:r>
              <a:rPr lang="fr-FR" sz="1800" smtClean="0"/>
              <a:t>amisan</a:t>
            </a:r>
            <a:br>
              <a:rPr lang="fr-FR" sz="1800" smtClean="0"/>
            </a:br>
            <a:r>
              <a:rPr lang="fr-FR" sz="1800" smtClean="0"/>
              <a:t>vila vascona</a:t>
            </a:r>
            <a:endParaRPr lang="fr-FR" sz="1800"/>
          </a:p>
        </p:txBody>
      </p:sp>
      <p:sp>
        <p:nvSpPr>
          <p:cNvPr id="3" name="Sous-titre 2"/>
          <p:cNvSpPr>
            <a:spLocks noGrp="1"/>
          </p:cNvSpPr>
          <p:nvPr>
            <p:ph type="subTitle" idx="1"/>
          </p:nvPr>
        </p:nvSpPr>
        <p:spPr>
          <a:xfrm flipH="1">
            <a:off x="357158" y="4214818"/>
            <a:ext cx="2000264" cy="285752"/>
          </a:xfrm>
        </p:spPr>
        <p:txBody>
          <a:bodyPr numCol="1">
            <a:noAutofit/>
          </a:bodyPr>
          <a:lstStyle/>
          <a:p>
            <a:pPr algn="ctr"/>
            <a:r>
              <a:rPr lang="fr-FR" sz="1800" smtClean="0">
                <a:solidFill>
                  <a:srgbClr val="FFC54A"/>
                </a:solidFill>
                <a:effectLst>
                  <a:outerShdw blurRad="38100" dist="38100" dir="2700000" algn="tl">
                    <a:srgbClr val="000000">
                      <a:alpha val="43137"/>
                    </a:srgbClr>
                  </a:outerShdw>
                </a:effectLst>
              </a:rPr>
              <a:t>N</a:t>
            </a:r>
            <a:r>
              <a:rPr lang="fr-FR" sz="1800" smtClean="0">
                <a:solidFill>
                  <a:schemeClr val="accent3">
                    <a:lumMod val="75000"/>
                  </a:schemeClr>
                </a:solidFill>
                <a:effectLst>
                  <a:outerShdw blurRad="38100" dist="38100" dir="2700000" algn="tl">
                    <a:srgbClr val="000000">
                      <a:alpha val="43137"/>
                    </a:srgbClr>
                  </a:outerShdw>
                </a:effectLst>
              </a:rPr>
              <a:t>ovempopulania</a:t>
            </a:r>
          </a:p>
        </p:txBody>
      </p:sp>
      <p:sp>
        <p:nvSpPr>
          <p:cNvPr id="6" name="ZoneTexte 5"/>
          <p:cNvSpPr txBox="1"/>
          <p:nvPr/>
        </p:nvSpPr>
        <p:spPr>
          <a:xfrm>
            <a:off x="1000100" y="2714620"/>
            <a:ext cx="1428760" cy="646331"/>
          </a:xfrm>
          <a:prstGeom prst="rect">
            <a:avLst/>
          </a:prstGeom>
          <a:noFill/>
        </p:spPr>
        <p:txBody>
          <a:bodyPr wrap="square" rtlCol="0">
            <a:spAutoFit/>
          </a:bodyPr>
          <a:lstStyle/>
          <a:p>
            <a:r>
              <a:rPr lang="fr-FR" smtClean="0">
                <a:solidFill>
                  <a:schemeClr val="accent4">
                    <a:lumMod val="75000"/>
                  </a:schemeClr>
                </a:solidFill>
              </a:rPr>
              <a:t>L</a:t>
            </a:r>
            <a:r>
              <a:rPr lang="fr-FR" smtClean="0">
                <a:solidFill>
                  <a:schemeClr val="accent3">
                    <a:lumMod val="75000"/>
                  </a:schemeClr>
                </a:solidFill>
              </a:rPr>
              <a:t>os </a:t>
            </a:r>
            <a:r>
              <a:rPr lang="fr-FR" smtClean="0">
                <a:solidFill>
                  <a:schemeClr val="accent4">
                    <a:lumMod val="75000"/>
                  </a:schemeClr>
                </a:solidFill>
              </a:rPr>
              <a:t>B</a:t>
            </a:r>
            <a:r>
              <a:rPr lang="fr-FR" smtClean="0">
                <a:solidFill>
                  <a:schemeClr val="accent3">
                    <a:lumMod val="75000"/>
                  </a:schemeClr>
                </a:solidFill>
              </a:rPr>
              <a:t>oiates deu </a:t>
            </a:r>
            <a:r>
              <a:rPr lang="fr-FR" smtClean="0">
                <a:solidFill>
                  <a:schemeClr val="accent4">
                    <a:lumMod val="75000"/>
                  </a:schemeClr>
                </a:solidFill>
              </a:rPr>
              <a:t>B</a:t>
            </a:r>
            <a:r>
              <a:rPr lang="fr-FR" smtClean="0">
                <a:solidFill>
                  <a:schemeClr val="accent3">
                    <a:lumMod val="75000"/>
                  </a:schemeClr>
                </a:solidFill>
              </a:rPr>
              <a:t>òrn</a:t>
            </a:r>
            <a:endParaRPr lang="fr-FR">
              <a:solidFill>
                <a:schemeClr val="accent3">
                  <a:lumMod val="75000"/>
                </a:schemeClr>
              </a:solidFill>
            </a:endParaRPr>
          </a:p>
        </p:txBody>
      </p:sp>
      <p:pic>
        <p:nvPicPr>
          <p:cNvPr id="2050" name="Picture 2" descr="C:\Users\JJ\Desktop\Aquitània.jpg"/>
          <p:cNvPicPr>
            <a:picLocks noChangeAspect="1" noChangeArrowheads="1"/>
          </p:cNvPicPr>
          <p:nvPr/>
        </p:nvPicPr>
        <p:blipFill>
          <a:blip r:embed="rId3"/>
          <a:srcRect/>
          <a:stretch>
            <a:fillRect/>
          </a:stretch>
        </p:blipFill>
        <p:spPr bwMode="auto">
          <a:xfrm>
            <a:off x="2643174" y="857232"/>
            <a:ext cx="4873200" cy="578645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4414" y="857232"/>
            <a:ext cx="7253310" cy="914392"/>
          </a:xfrm>
        </p:spPr>
        <p:txBody>
          <a:bodyPr/>
          <a:lstStyle/>
          <a:p>
            <a:pPr algn="ctr"/>
            <a:r>
              <a:rPr lang="fr-FR" sz="3600" smtClean="0">
                <a:solidFill>
                  <a:srgbClr val="FFC54A"/>
                </a:solidFill>
              </a:rPr>
              <a:t>M</a:t>
            </a:r>
            <a:r>
              <a:rPr lang="fr-FR" sz="3600" smtClean="0"/>
              <a:t>amisan vila vascona -&gt; gascona</a:t>
            </a:r>
            <a:endParaRPr lang="fr-FR" sz="3600"/>
          </a:p>
        </p:txBody>
      </p:sp>
      <p:sp>
        <p:nvSpPr>
          <p:cNvPr id="3" name="Sous-titre 2"/>
          <p:cNvSpPr>
            <a:spLocks noGrp="1"/>
          </p:cNvSpPr>
          <p:nvPr>
            <p:ph type="subTitle" idx="1"/>
          </p:nvPr>
        </p:nvSpPr>
        <p:spPr>
          <a:xfrm>
            <a:off x="3071802" y="1714488"/>
            <a:ext cx="4953000" cy="642942"/>
          </a:xfrm>
        </p:spPr>
        <p:txBody>
          <a:bodyPr numCol="1">
            <a:normAutofit fontScale="85000" lnSpcReduction="20000"/>
          </a:bodyPr>
          <a:lstStyle/>
          <a:p>
            <a:pPr algn="ctr"/>
            <a:endParaRPr lang="fr-FR" smtClean="0"/>
          </a:p>
          <a:p>
            <a:pPr algn="ctr"/>
            <a:r>
              <a:rPr lang="fr-FR" sz="2000" smtClean="0"/>
              <a:t>Mimizan  ville  vasconne -&gt; gasconne</a:t>
            </a:r>
            <a:endParaRPr lang="fr-FR" sz="2000"/>
          </a:p>
        </p:txBody>
      </p:sp>
      <p:sp>
        <p:nvSpPr>
          <p:cNvPr id="6" name="ZoneTexte 5"/>
          <p:cNvSpPr txBox="1"/>
          <p:nvPr/>
        </p:nvSpPr>
        <p:spPr>
          <a:xfrm>
            <a:off x="428596" y="2928934"/>
            <a:ext cx="8229882" cy="3170099"/>
          </a:xfrm>
          <a:prstGeom prst="rect">
            <a:avLst/>
          </a:prstGeom>
          <a:noFill/>
        </p:spPr>
        <p:txBody>
          <a:bodyPr wrap="square" rtlCol="0">
            <a:spAutoFit/>
          </a:bodyPr>
          <a:lstStyle/>
          <a:p>
            <a:r>
              <a:rPr lang="fr-FR" sz="2000" smtClean="0">
                <a:solidFill>
                  <a:srgbClr val="FFC54A"/>
                </a:solidFill>
                <a:effectLst>
                  <a:outerShdw blurRad="38100" dist="38100" dir="2700000" algn="tl">
                    <a:srgbClr val="000000">
                      <a:alpha val="43137"/>
                    </a:srgbClr>
                  </a:outerShdw>
                </a:effectLst>
              </a:rPr>
              <a:t>	M</a:t>
            </a:r>
            <a:r>
              <a:rPr lang="fr-FR" sz="2000" smtClean="0">
                <a:solidFill>
                  <a:schemeClr val="accent3">
                    <a:lumMod val="75000"/>
                  </a:schemeClr>
                </a:solidFill>
                <a:effectLst>
                  <a:outerShdw blurRad="38100" dist="38100" dir="2700000" algn="tl">
                    <a:srgbClr val="000000">
                      <a:alpha val="43137"/>
                    </a:srgbClr>
                  </a:outerShdw>
                </a:effectLst>
              </a:rPr>
              <a:t>amisan </a:t>
            </a:r>
            <a:r>
              <a:rPr lang="fr-FR" sz="2000" smtClean="0">
                <a:solidFill>
                  <a:schemeClr val="accent3">
                    <a:lumMod val="75000"/>
                  </a:schemeClr>
                </a:solidFill>
                <a:effectLst>
                  <a:outerShdw blurRad="38100" dist="38100" dir="2700000" algn="tl">
                    <a:srgbClr val="000000">
                      <a:alpha val="43137"/>
                    </a:srgbClr>
                  </a:outerShdw>
                </a:effectLst>
              </a:rPr>
              <a:t>que hadèva part deu peís deus pòble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oiates. </a:t>
            </a: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o nòst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òrn actuau eth que hèi part de' queth grand peís gascon dont es entre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ar grana  a capvath e </a:t>
            </a:r>
            <a:r>
              <a:rPr lang="fr-FR" sz="2000" smtClean="0">
                <a:solidFill>
                  <a:srgbClr val="FFC54A"/>
                </a:solidFill>
                <a:effectLst>
                  <a:outerShdw blurRad="38100" dist="38100" dir="2700000" algn="tl">
                    <a:srgbClr val="000000">
                      <a:alpha val="43137"/>
                    </a:srgbClr>
                  </a:outerShdw>
                </a:effectLst>
              </a:rPr>
              <a:t>T</a:t>
            </a:r>
            <a:r>
              <a:rPr lang="fr-FR" sz="2000" smtClean="0">
                <a:solidFill>
                  <a:schemeClr val="accent3">
                    <a:lumMod val="75000"/>
                  </a:schemeClr>
                </a:solidFill>
                <a:effectLst>
                  <a:outerShdw blurRad="38100" dist="38100" dir="2700000" algn="tl">
                    <a:srgbClr val="000000">
                      <a:alpha val="43137"/>
                    </a:srgbClr>
                  </a:outerShdw>
                </a:effectLst>
              </a:rPr>
              <a:t>olosa a capsús, punta deu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edòc a bisa, sus 10 departaments e le </a:t>
            </a:r>
            <a:r>
              <a:rPr lang="fr-FR" sz="2000" smtClean="0">
                <a:solidFill>
                  <a:srgbClr val="FFC54A"/>
                </a:solidFill>
                <a:effectLst>
                  <a:outerShdw blurRad="38100" dist="38100" dir="2700000" algn="tl">
                    <a:srgbClr val="000000">
                      <a:alpha val="43137"/>
                    </a:srgbClr>
                  </a:outerShdw>
                </a:effectLst>
              </a:rPr>
              <a:t>V</a:t>
            </a:r>
            <a:r>
              <a:rPr lang="fr-FR" sz="2000" smtClean="0">
                <a:solidFill>
                  <a:schemeClr val="accent3">
                    <a:lumMod val="75000"/>
                  </a:schemeClr>
                </a:solidFill>
                <a:effectLst>
                  <a:outerShdw blurRad="38100" dist="38100" dir="2700000" algn="tl">
                    <a:srgbClr val="000000">
                      <a:alpha val="43137"/>
                    </a:srgbClr>
                  </a:outerShdw>
                </a:effectLst>
              </a:rPr>
              <a:t>ath d'</a:t>
            </a:r>
            <a:r>
              <a:rPr lang="fr-FR" sz="2000" smtClean="0">
                <a:solidFill>
                  <a:srgbClr val="FFC54A"/>
                </a:solidFill>
                <a:effectLst>
                  <a:outerShdw blurRad="38100" dist="38100" dir="2700000" algn="tl">
                    <a:srgbClr val="000000">
                      <a:alpha val="43137"/>
                    </a:srgbClr>
                  </a:outerShdw>
                </a:effectLst>
              </a:rPr>
              <a:t>A</a:t>
            </a:r>
            <a:r>
              <a:rPr lang="fr-FR" sz="2000" smtClean="0">
                <a:solidFill>
                  <a:schemeClr val="accent3">
                    <a:lumMod val="75000"/>
                  </a:schemeClr>
                </a:solidFill>
                <a:effectLst>
                  <a:outerShdw blurRad="38100" dist="38100" dir="2700000" algn="tl">
                    <a:srgbClr val="000000">
                      <a:alpha val="43137"/>
                    </a:srgbClr>
                  </a:outerShdw>
                </a:effectLst>
              </a:rPr>
              <a:t>ran en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atalonha, a mijorn au redís de l'</a:t>
            </a:r>
            <a:r>
              <a:rPr lang="fr-FR" sz="2000" smtClean="0">
                <a:solidFill>
                  <a:srgbClr val="FFC54A"/>
                </a:solidFill>
                <a:effectLst>
                  <a:outerShdw blurRad="38100" dist="38100" dir="2700000" algn="tl">
                    <a:srgbClr val="000000">
                      <a:alpha val="43137"/>
                    </a:srgbClr>
                  </a:outerShdw>
                </a:effectLst>
              </a:rPr>
              <a:t>A</a:t>
            </a:r>
            <a:r>
              <a:rPr lang="fr-FR" sz="2000" smtClean="0">
                <a:solidFill>
                  <a:schemeClr val="accent3">
                    <a:lumMod val="75000"/>
                  </a:schemeClr>
                </a:solidFill>
                <a:effectLst>
                  <a:outerShdw blurRad="38100" dist="38100" dir="2700000" algn="tl">
                    <a:srgbClr val="000000">
                      <a:alpha val="43137"/>
                    </a:srgbClr>
                  </a:outerShdw>
                </a:effectLst>
              </a:rPr>
              <a:t>ragon</a:t>
            </a:r>
            <a:r>
              <a:rPr lang="fr-FR" sz="2000" smtClean="0">
                <a:solidFill>
                  <a:schemeClr val="accent3">
                    <a:lumMod val="75000"/>
                  </a:schemeClr>
                </a:solidFill>
                <a:effectLst>
                  <a:outerShdw blurRad="38100" dist="38100" dir="2700000" algn="tl">
                    <a:srgbClr val="000000">
                      <a:alpha val="43137"/>
                    </a:srgbClr>
                  </a:outerShdw>
                </a:effectLst>
              </a:rPr>
              <a:t>.</a:t>
            </a:r>
          </a:p>
          <a:p>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M</a:t>
            </a:r>
            <a:r>
              <a:rPr lang="fr-FR" sz="2000" smtClean="0">
                <a:effectLst>
                  <a:outerShdw blurRad="38100" dist="38100" dir="2700000" algn="tl">
                    <a:srgbClr val="000000">
                      <a:alpha val="43137"/>
                    </a:srgbClr>
                  </a:outerShdw>
                </a:effectLst>
              </a:rPr>
              <a:t>imizan faisait partie du pays des </a:t>
            </a:r>
            <a:r>
              <a:rPr lang="fr-FR" sz="2000" smtClean="0">
                <a:solidFill>
                  <a:srgbClr val="FFC54A"/>
                </a:solidFill>
                <a:effectLst>
                  <a:outerShdw blurRad="38100" dist="38100" dir="2700000" algn="tl">
                    <a:srgbClr val="000000">
                      <a:alpha val="43137"/>
                    </a:srgbClr>
                  </a:outerShdw>
                </a:effectLst>
              </a:rPr>
              <a:t>B</a:t>
            </a:r>
            <a:r>
              <a:rPr lang="fr-FR" sz="2000" smtClean="0">
                <a:effectLst>
                  <a:outerShdw blurRad="38100" dist="38100" dir="2700000" algn="tl">
                    <a:srgbClr val="000000">
                      <a:alpha val="43137"/>
                    </a:srgbClr>
                  </a:outerShdw>
                </a:effectLst>
              </a:rPr>
              <a:t>oiates en ce temps là.</a:t>
            </a:r>
          </a:p>
          <a:p>
            <a:r>
              <a:rPr lang="fr-FR" sz="2000" smtClean="0">
                <a:effectLst>
                  <a:outerShdw blurRad="38100" dist="38100" dir="2700000" algn="tl">
                    <a:srgbClr val="000000">
                      <a:alpha val="43137"/>
                    </a:srgbClr>
                  </a:outerShdw>
                </a:effectLst>
              </a:rPr>
              <a:t>Notre Born actuel, lui, fait partie de ce grand pays gascon qui se trouve </a:t>
            </a:r>
          </a:p>
          <a:p>
            <a:r>
              <a:rPr lang="fr-FR" sz="2000" smtClean="0">
                <a:effectLst>
                  <a:outerShdw blurRad="38100" dist="38100" dir="2700000" algn="tl">
                    <a:srgbClr val="000000">
                      <a:alpha val="43137"/>
                    </a:srgbClr>
                  </a:outerShdw>
                </a:effectLst>
              </a:rPr>
              <a:t>entre l'</a:t>
            </a:r>
            <a:r>
              <a:rPr lang="fr-FR" sz="2000" smtClean="0">
                <a:solidFill>
                  <a:srgbClr val="FFC54A"/>
                </a:solidFill>
                <a:effectLst>
                  <a:outerShdw blurRad="38100" dist="38100" dir="2700000" algn="tl">
                    <a:srgbClr val="000000">
                      <a:alpha val="43137"/>
                    </a:srgbClr>
                  </a:outerShdw>
                </a:effectLst>
              </a:rPr>
              <a:t>O</a:t>
            </a:r>
            <a:r>
              <a:rPr lang="fr-FR" sz="2000" smtClean="0">
                <a:effectLst>
                  <a:outerShdw blurRad="38100" dist="38100" dir="2700000" algn="tl">
                    <a:srgbClr val="000000">
                      <a:alpha val="43137"/>
                    </a:srgbClr>
                  </a:outerShdw>
                </a:effectLst>
              </a:rPr>
              <a:t>céan à l'ouest et </a:t>
            </a:r>
            <a:r>
              <a:rPr lang="fr-FR" sz="2000" smtClean="0">
                <a:solidFill>
                  <a:srgbClr val="FFC54A"/>
                </a:solidFill>
                <a:effectLst>
                  <a:outerShdw blurRad="38100" dist="38100" dir="2700000" algn="tl">
                    <a:srgbClr val="000000">
                      <a:alpha val="43137"/>
                    </a:srgbClr>
                  </a:outerShdw>
                </a:effectLst>
              </a:rPr>
              <a:t>T</a:t>
            </a:r>
            <a:r>
              <a:rPr lang="fr-FR" sz="2000" smtClean="0">
                <a:effectLst>
                  <a:outerShdw blurRad="38100" dist="38100" dir="2700000" algn="tl">
                    <a:srgbClr val="000000">
                      <a:alpha val="43137"/>
                    </a:srgbClr>
                  </a:outerShdw>
                </a:effectLst>
              </a:rPr>
              <a:t>oulouse à l'est, de la pointe du </a:t>
            </a:r>
            <a:r>
              <a:rPr lang="fr-FR" sz="2000" smtClean="0">
                <a:solidFill>
                  <a:srgbClr val="FFC54A"/>
                </a:solidFill>
                <a:effectLst>
                  <a:outerShdw blurRad="38100" dist="38100" dir="2700000" algn="tl">
                    <a:srgbClr val="000000">
                      <a:alpha val="43137"/>
                    </a:srgbClr>
                  </a:outerShdw>
                </a:effectLst>
              </a:rPr>
              <a:t>M</a:t>
            </a:r>
            <a:r>
              <a:rPr lang="fr-FR" sz="2000" smtClean="0">
                <a:effectLst>
                  <a:outerShdw blurRad="38100" dist="38100" dir="2700000" algn="tl">
                    <a:srgbClr val="000000">
                      <a:alpha val="43137"/>
                    </a:srgbClr>
                  </a:outerShdw>
                </a:effectLst>
              </a:rPr>
              <a:t>édoc au nord</a:t>
            </a:r>
          </a:p>
          <a:p>
            <a:r>
              <a:rPr lang="fr-FR" sz="2000" smtClean="0">
                <a:effectLst>
                  <a:outerShdw blurRad="38100" dist="38100" dir="2700000" algn="tl">
                    <a:srgbClr val="000000">
                      <a:alpha val="43137"/>
                    </a:srgbClr>
                  </a:outerShdw>
                </a:effectLst>
              </a:rPr>
              <a:t>et au </a:t>
            </a:r>
            <a:r>
              <a:rPr lang="fr-FR" sz="2000" smtClean="0">
                <a:solidFill>
                  <a:srgbClr val="FFC54A"/>
                </a:solidFill>
                <a:effectLst>
                  <a:outerShdw blurRad="38100" dist="38100" dir="2700000" algn="tl">
                    <a:srgbClr val="000000">
                      <a:alpha val="43137"/>
                    </a:srgbClr>
                  </a:outerShdw>
                </a:effectLst>
              </a:rPr>
              <a:t>V</a:t>
            </a:r>
            <a:r>
              <a:rPr lang="fr-FR" sz="2000" smtClean="0">
                <a:effectLst>
                  <a:outerShdw blurRad="38100" dist="38100" dir="2700000" algn="tl">
                    <a:srgbClr val="000000">
                      <a:alpha val="43137"/>
                    </a:srgbClr>
                  </a:outerShdw>
                </a:effectLst>
              </a:rPr>
              <a:t>al d'</a:t>
            </a:r>
            <a:r>
              <a:rPr lang="fr-FR" sz="2000" smtClean="0">
                <a:solidFill>
                  <a:srgbClr val="FFC54A"/>
                </a:solidFill>
                <a:effectLst>
                  <a:outerShdw blurRad="38100" dist="38100" dir="2700000" algn="tl">
                    <a:srgbClr val="000000">
                      <a:alpha val="43137"/>
                    </a:srgbClr>
                  </a:outerShdw>
                </a:effectLst>
              </a:rPr>
              <a:t>A</a:t>
            </a:r>
            <a:r>
              <a:rPr lang="fr-FR" sz="2000" smtClean="0">
                <a:effectLst>
                  <a:outerShdw blurRad="38100" dist="38100" dir="2700000" algn="tl">
                    <a:srgbClr val="000000">
                      <a:alpha val="43137"/>
                    </a:srgbClr>
                  </a:outerShdw>
                </a:effectLst>
              </a:rPr>
              <a:t>ran au sud, proche de l'</a:t>
            </a:r>
            <a:r>
              <a:rPr lang="fr-FR" sz="2000" smtClean="0">
                <a:solidFill>
                  <a:srgbClr val="FFC54A"/>
                </a:solidFill>
                <a:effectLst>
                  <a:outerShdw blurRad="38100" dist="38100" dir="2700000" algn="tl">
                    <a:srgbClr val="000000">
                      <a:alpha val="43137"/>
                    </a:srgbClr>
                  </a:outerShdw>
                </a:effectLst>
              </a:rPr>
              <a:t>A</a:t>
            </a:r>
            <a:r>
              <a:rPr lang="fr-FR" sz="2000" smtClean="0">
                <a:effectLst>
                  <a:outerShdw blurRad="38100" dist="38100" dir="2700000" algn="tl">
                    <a:srgbClr val="000000">
                      <a:alpha val="43137"/>
                    </a:srgbClr>
                  </a:outerShdw>
                </a:effectLst>
              </a:rPr>
              <a:t>ragon et dépendant de la </a:t>
            </a:r>
            <a:r>
              <a:rPr lang="fr-FR" sz="2000" smtClean="0">
                <a:solidFill>
                  <a:srgbClr val="FFC54A"/>
                </a:solidFill>
                <a:effectLst>
                  <a:outerShdw blurRad="38100" dist="38100" dir="2700000" algn="tl">
                    <a:srgbClr val="000000">
                      <a:alpha val="43137"/>
                    </a:srgbClr>
                  </a:outerShdw>
                </a:effectLst>
              </a:rPr>
              <a:t>C</a:t>
            </a:r>
            <a:r>
              <a:rPr lang="fr-FR" sz="2000" smtClean="0">
                <a:effectLst>
                  <a:outerShdw blurRad="38100" dist="38100" dir="2700000" algn="tl">
                    <a:srgbClr val="000000">
                      <a:alpha val="43137"/>
                    </a:srgbClr>
                  </a:outerShdw>
                </a:effectLst>
              </a:rPr>
              <a:t>atalogne.</a:t>
            </a:r>
          </a:p>
          <a:p>
            <a:endParaRPr lang="fr-FR" sz="2000">
              <a:solidFill>
                <a:schemeClr val="accent3">
                  <a:lumMod val="75000"/>
                </a:schemeClr>
              </a:solidFill>
              <a:effectLst>
                <a:outerShdw blurRad="38100" dist="38100" dir="2700000" algn="tl">
                  <a:srgbClr val="000000">
                    <a:alpha val="43137"/>
                  </a:srgbClr>
                </a:outerShdw>
              </a:effectLst>
            </a:endParaRPr>
          </a:p>
        </p:txBody>
      </p:sp>
      <p:sp>
        <p:nvSpPr>
          <p:cNvPr id="8" name="ZoneTexte 7"/>
          <p:cNvSpPr txBox="1"/>
          <p:nvPr/>
        </p:nvSpPr>
        <p:spPr>
          <a:xfrm>
            <a:off x="214282" y="1142984"/>
            <a:ext cx="1285884" cy="584775"/>
          </a:xfrm>
          <a:prstGeom prst="rect">
            <a:avLst/>
          </a:prstGeom>
          <a:noFill/>
        </p:spPr>
        <p:txBody>
          <a:bodyPr wrap="square" rtlCol="0">
            <a:spAutoFit/>
          </a:bodyPr>
          <a:lstStyle/>
          <a:p>
            <a:r>
              <a:rPr lang="fr-FR" sz="1600" smtClean="0">
                <a:solidFill>
                  <a:srgbClr val="FFC54A"/>
                </a:solidFill>
                <a:effectLst>
                  <a:outerShdw blurRad="38100" dist="38100" dir="2700000" algn="tl">
                    <a:srgbClr val="000000">
                      <a:alpha val="43137"/>
                    </a:srgbClr>
                  </a:outerShdw>
                </a:effectLst>
              </a:rPr>
              <a:t>M</a:t>
            </a:r>
            <a:r>
              <a:rPr lang="fr-FR" sz="1600" smtClean="0">
                <a:solidFill>
                  <a:schemeClr val="accent3"/>
                </a:solidFill>
                <a:effectLst>
                  <a:outerShdw blurRad="38100" dist="38100" dir="2700000" algn="tl">
                    <a:srgbClr val="000000">
                      <a:alpha val="43137"/>
                    </a:srgbClr>
                  </a:outerShdw>
                </a:effectLst>
              </a:rPr>
              <a:t>amisan</a:t>
            </a:r>
            <a:br>
              <a:rPr lang="fr-FR" sz="1600" smtClean="0">
                <a:solidFill>
                  <a:schemeClr val="accent3"/>
                </a:solidFill>
                <a:effectLst>
                  <a:outerShdw blurRad="38100" dist="38100" dir="2700000" algn="tl">
                    <a:srgbClr val="000000">
                      <a:alpha val="43137"/>
                    </a:srgbClr>
                  </a:outerShdw>
                </a:effectLst>
              </a:rPr>
            </a:br>
            <a:r>
              <a:rPr lang="fr-FR" sz="1600" smtClean="0">
                <a:solidFill>
                  <a:schemeClr val="accent3"/>
                </a:solidFill>
                <a:effectLst>
                  <a:outerShdw blurRad="38100" dist="38100" dir="2700000" algn="tl">
                    <a:srgbClr val="000000">
                      <a:alpha val="43137"/>
                    </a:srgbClr>
                  </a:outerShdw>
                </a:effectLst>
              </a:rPr>
              <a:t>vila gascona</a:t>
            </a:r>
            <a:endParaRPr lang="fr-FR" sz="160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142984"/>
            <a:ext cx="1428760" cy="928694"/>
          </a:xfrm>
        </p:spPr>
        <p:txBody>
          <a:bodyPr>
            <a:normAutofit/>
          </a:bodyPr>
          <a:lstStyle/>
          <a:p>
            <a:pPr algn="ctr"/>
            <a:r>
              <a:rPr lang="fr-FR" sz="1800" smtClean="0">
                <a:solidFill>
                  <a:srgbClr val="FFC54A"/>
                </a:solidFill>
              </a:rPr>
              <a:t>M</a:t>
            </a:r>
            <a:r>
              <a:rPr lang="fr-FR" sz="1800" smtClean="0"/>
              <a:t>amisan</a:t>
            </a:r>
            <a:br>
              <a:rPr lang="fr-FR" sz="1800" smtClean="0"/>
            </a:br>
            <a:r>
              <a:rPr lang="fr-FR" sz="1800" smtClean="0"/>
              <a:t>vila vascona</a:t>
            </a:r>
            <a:endParaRPr lang="fr-FR" sz="1800"/>
          </a:p>
        </p:txBody>
      </p:sp>
      <p:sp>
        <p:nvSpPr>
          <p:cNvPr id="3" name="Rectangle 2"/>
          <p:cNvSpPr/>
          <p:nvPr/>
        </p:nvSpPr>
        <p:spPr>
          <a:xfrm>
            <a:off x="2214546" y="2857496"/>
            <a:ext cx="4572000" cy="892552"/>
          </a:xfrm>
          <a:prstGeom prst="rect">
            <a:avLst/>
          </a:prstGeom>
        </p:spPr>
        <p:txBody>
          <a:bodyPr>
            <a:spAutoFit/>
          </a:bodyPr>
          <a:lstStyle/>
          <a:p>
            <a:pPr algn="ctr"/>
            <a:r>
              <a:rPr lang="fr-FR" sz="3200" smtClean="0">
                <a:solidFill>
                  <a:srgbClr val="FFC54A"/>
                </a:solidFill>
                <a:effectLst>
                  <a:outerShdw blurRad="38100" dist="38100" dir="2700000" algn="tl">
                    <a:srgbClr val="000000">
                      <a:alpha val="43137"/>
                    </a:srgbClr>
                  </a:outerShdw>
                </a:effectLst>
              </a:rPr>
              <a:t>L</a:t>
            </a:r>
            <a:r>
              <a:rPr lang="fr-FR" sz="3200" smtClean="0">
                <a:solidFill>
                  <a:schemeClr val="accent3"/>
                </a:solidFill>
                <a:effectLst>
                  <a:outerShdw blurRad="38100" dist="38100" dir="2700000" algn="tl">
                    <a:srgbClr val="000000">
                      <a:alpha val="43137"/>
                    </a:srgbClr>
                  </a:outerShdw>
                </a:effectLst>
              </a:rPr>
              <a:t>'</a:t>
            </a:r>
            <a:r>
              <a:rPr lang="fr-FR" sz="3200" smtClean="0">
                <a:solidFill>
                  <a:srgbClr val="FFC54A"/>
                </a:solidFill>
                <a:effectLst>
                  <a:outerShdw blurRad="38100" dist="38100" dir="2700000" algn="tl">
                    <a:srgbClr val="000000">
                      <a:alpha val="43137"/>
                    </a:srgbClr>
                  </a:outerShdw>
                </a:effectLst>
              </a:rPr>
              <a:t>E</a:t>
            </a:r>
            <a:r>
              <a:rPr lang="fr-FR" sz="3200" smtClean="0">
                <a:solidFill>
                  <a:schemeClr val="accent3"/>
                </a:solidFill>
                <a:effectLst>
                  <a:outerShdw blurRad="38100" dist="38100" dir="2700000" algn="tl">
                    <a:srgbClr val="000000">
                      <a:alpha val="43137"/>
                    </a:srgbClr>
                  </a:outerShdw>
                </a:effectLst>
              </a:rPr>
              <a:t>dat miejancèira</a:t>
            </a:r>
          </a:p>
          <a:p>
            <a:pPr algn="ctr"/>
            <a:endParaRPr lang="fr-FR" sz="2000"/>
          </a:p>
        </p:txBody>
      </p:sp>
      <p:sp>
        <p:nvSpPr>
          <p:cNvPr id="4" name="ZoneTexte 3"/>
          <p:cNvSpPr txBox="1"/>
          <p:nvPr/>
        </p:nvSpPr>
        <p:spPr>
          <a:xfrm>
            <a:off x="3500430" y="4143380"/>
            <a:ext cx="2357454" cy="461665"/>
          </a:xfrm>
          <a:prstGeom prst="rect">
            <a:avLst/>
          </a:prstGeom>
          <a:noFill/>
        </p:spPr>
        <p:txBody>
          <a:bodyPr wrap="square" rtlCol="0">
            <a:spAutoFit/>
          </a:bodyPr>
          <a:lstStyle/>
          <a:p>
            <a:r>
              <a:rPr lang="fr-FR" sz="2400" smtClean="0"/>
              <a:t>Le Moyen-Âge</a:t>
            </a:r>
            <a:endParaRPr lang="fr-FR"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85860"/>
            <a:ext cx="895328" cy="557202"/>
          </a:xfrm>
        </p:spPr>
        <p:txBody>
          <a:bodyPr>
            <a:noAutofit/>
          </a:bodyPr>
          <a:lstStyle/>
          <a:p>
            <a:pPr algn="ctr"/>
            <a:r>
              <a:rPr lang="fr-FR" sz="1400" smtClean="0">
                <a:solidFill>
                  <a:srgbClr val="FFC54A"/>
                </a:solidFill>
              </a:rPr>
              <a:t>M</a:t>
            </a:r>
            <a:r>
              <a:rPr lang="fr-FR" sz="1400" smtClean="0"/>
              <a:t>amisan</a:t>
            </a:r>
            <a:br>
              <a:rPr lang="fr-FR" sz="1400" smtClean="0"/>
            </a:br>
            <a:r>
              <a:rPr lang="fr-FR" sz="1400" smtClean="0"/>
              <a:t>vila vascona</a:t>
            </a:r>
            <a:endParaRPr lang="fr-FR" sz="1400"/>
          </a:p>
        </p:txBody>
      </p:sp>
      <p:sp>
        <p:nvSpPr>
          <p:cNvPr id="3" name="Rectangle 2"/>
          <p:cNvSpPr/>
          <p:nvPr/>
        </p:nvSpPr>
        <p:spPr>
          <a:xfrm>
            <a:off x="142844" y="2357430"/>
            <a:ext cx="1339982" cy="954107"/>
          </a:xfrm>
          <a:prstGeom prst="rect">
            <a:avLst/>
          </a:prstGeom>
        </p:spPr>
        <p:txBody>
          <a:bodyPr wrap="square">
            <a:spAutoFit/>
          </a:bodyPr>
          <a:lstStyle/>
          <a:p>
            <a:pPr algn="ctr"/>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'Edat</a:t>
            </a:r>
          </a:p>
          <a:p>
            <a:pPr algn="ctr"/>
            <a:r>
              <a:rPr lang="fr-FR" smtClean="0">
                <a:solidFill>
                  <a:schemeClr val="accent3">
                    <a:lumMod val="75000"/>
                  </a:schemeClr>
                </a:solidFill>
                <a:effectLst>
                  <a:outerShdw blurRad="38100" dist="38100" dir="2700000" algn="tl">
                    <a:srgbClr val="000000">
                      <a:alpha val="43137"/>
                    </a:srgbClr>
                  </a:outerShdw>
                </a:effectLst>
              </a:rPr>
              <a:t>miejancèira</a:t>
            </a:r>
          </a:p>
          <a:p>
            <a:pPr algn="ctr"/>
            <a:r>
              <a:rPr lang="fr-FR" sz="2000" smtClean="0">
                <a:solidFill>
                  <a:schemeClr val="accent3">
                    <a:lumMod val="75000"/>
                  </a:schemeClr>
                </a:solidFill>
                <a:effectLst>
                  <a:outerShdw blurRad="38100" dist="38100" dir="2700000" algn="tl">
                    <a:srgbClr val="000000">
                      <a:alpha val="43137"/>
                    </a:srgbClr>
                  </a:outerShdw>
                </a:effectLst>
              </a:rPr>
              <a:t>1030</a:t>
            </a:r>
            <a:endParaRPr lang="fr-FR" sz="2000">
              <a:solidFill>
                <a:schemeClr val="accent3">
                  <a:lumMod val="75000"/>
                </a:schemeClr>
              </a:solidFill>
              <a:effectLst>
                <a:outerShdw blurRad="38100" dist="38100" dir="2700000" algn="tl">
                  <a:srgbClr val="000000">
                    <a:alpha val="43137"/>
                  </a:srgbClr>
                </a:outerShdw>
              </a:effectLst>
            </a:endParaRPr>
          </a:p>
        </p:txBody>
      </p:sp>
      <p:pic>
        <p:nvPicPr>
          <p:cNvPr id="2050" name="Picture 2" descr="C:\Users\JJ\Desktop\Occitània_-_Division_territòriala_vèrs_1030.png"/>
          <p:cNvPicPr>
            <a:picLocks noChangeAspect="1" noChangeArrowheads="1"/>
          </p:cNvPicPr>
          <p:nvPr/>
        </p:nvPicPr>
        <p:blipFill>
          <a:blip r:embed="rId3"/>
          <a:srcRect/>
          <a:stretch>
            <a:fillRect/>
          </a:stretch>
        </p:blipFill>
        <p:spPr bwMode="auto">
          <a:xfrm>
            <a:off x="1599516" y="1214422"/>
            <a:ext cx="7200925" cy="5177809"/>
          </a:xfrm>
          <a:prstGeom prst="rect">
            <a:avLst/>
          </a:prstGeom>
          <a:noFill/>
        </p:spPr>
      </p:pic>
      <p:sp>
        <p:nvSpPr>
          <p:cNvPr id="5" name="ZoneTexte 4"/>
          <p:cNvSpPr txBox="1"/>
          <p:nvPr/>
        </p:nvSpPr>
        <p:spPr>
          <a:xfrm>
            <a:off x="285720" y="3786190"/>
            <a:ext cx="1100942" cy="1477328"/>
          </a:xfrm>
          <a:prstGeom prst="rect">
            <a:avLst/>
          </a:prstGeom>
          <a:noFill/>
        </p:spPr>
        <p:txBody>
          <a:bodyPr wrap="none" rtlCol="0">
            <a:spAutoFit/>
          </a:bodyPr>
          <a:lstStyle/>
          <a:p>
            <a:pPr algn="ctr"/>
            <a:r>
              <a:rPr lang="fr-FR" smtClean="0">
                <a:solidFill>
                  <a:srgbClr val="FFC54A"/>
                </a:solidFill>
                <a:effectLst>
                  <a:outerShdw blurRad="38100" dist="38100" dir="2700000" algn="tl">
                    <a:srgbClr val="000000">
                      <a:alpha val="43137"/>
                    </a:srgbClr>
                  </a:outerShdw>
                </a:effectLst>
              </a:rPr>
              <a:t>S</a:t>
            </a:r>
            <a:r>
              <a:rPr lang="fr-FR" smtClean="0">
                <a:solidFill>
                  <a:schemeClr val="accent3">
                    <a:lumMod val="75000"/>
                  </a:schemeClr>
                </a:solidFill>
                <a:effectLst>
                  <a:outerShdw blurRad="38100" dist="38100" dir="2700000" algn="tl">
                    <a:srgbClr val="000000">
                      <a:alpha val="43137"/>
                    </a:srgbClr>
                  </a:outerShdw>
                </a:effectLst>
              </a:rPr>
              <a:t>anch </a:t>
            </a:r>
          </a:p>
          <a:p>
            <a:pPr algn="ctr"/>
            <a:r>
              <a:rPr lang="fr-FR" smtClean="0">
                <a:solidFill>
                  <a:schemeClr val="accent3">
                    <a:lumMod val="75000"/>
                  </a:schemeClr>
                </a:solidFill>
                <a:effectLst>
                  <a:outerShdw blurRad="38100" dist="38100" dir="2700000" algn="tl">
                    <a:srgbClr val="000000">
                      <a:alpha val="43137"/>
                    </a:srgbClr>
                  </a:outerShdw>
                </a:effectLst>
              </a:rPr>
              <a:t>–</a:t>
            </a:r>
          </a:p>
          <a:p>
            <a:pPr algn="ctr"/>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o darrèr</a:t>
            </a:r>
          </a:p>
          <a:p>
            <a:pPr algn="ctr"/>
            <a:r>
              <a:rPr lang="fr-FR" smtClean="0">
                <a:solidFill>
                  <a:srgbClr val="FFC54A"/>
                </a:solidFill>
                <a:effectLst>
                  <a:outerShdw blurRad="38100" dist="38100" dir="2700000" algn="tl">
                    <a:srgbClr val="000000">
                      <a:alpha val="43137"/>
                    </a:srgbClr>
                  </a:outerShdw>
                </a:effectLst>
              </a:rPr>
              <a:t>D</a:t>
            </a:r>
            <a:r>
              <a:rPr lang="fr-FR" smtClean="0">
                <a:solidFill>
                  <a:schemeClr val="accent3">
                    <a:lumMod val="75000"/>
                  </a:schemeClr>
                </a:solidFill>
                <a:effectLst>
                  <a:outerShdw blurRad="38100" dist="38100" dir="2700000" algn="tl">
                    <a:srgbClr val="000000">
                      <a:alpha val="43137"/>
                    </a:srgbClr>
                  </a:outerShdw>
                </a:effectLst>
              </a:rPr>
              <a:t>uc</a:t>
            </a:r>
          </a:p>
          <a:p>
            <a:pPr algn="ctr"/>
            <a:r>
              <a:rPr lang="fr-FR" smtClean="0">
                <a:solidFill>
                  <a:schemeClr val="accent3">
                    <a:lumMod val="75000"/>
                  </a:schemeClr>
                </a:solidFill>
                <a:effectLst>
                  <a:outerShdw blurRad="38100" dist="38100" dir="2700000" algn="tl">
                    <a:srgbClr val="000000">
                      <a:alpha val="43137"/>
                    </a:srgbClr>
                  </a:outerShdw>
                </a:effectLst>
              </a:rPr>
              <a:t>gascon</a:t>
            </a:r>
            <a:endParaRPr lang="fr-FR">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071546"/>
            <a:ext cx="1643074" cy="785818"/>
          </a:xfrm>
        </p:spPr>
        <p:txBody>
          <a:bodyPr>
            <a:normAutofit/>
          </a:bodyPr>
          <a:lstStyle/>
          <a:p>
            <a:pPr algn="ctr"/>
            <a:r>
              <a:rPr lang="fr-FR" sz="1600" smtClean="0">
                <a:solidFill>
                  <a:srgbClr val="FFC54A"/>
                </a:solidFill>
              </a:rPr>
              <a:t>M</a:t>
            </a:r>
            <a:r>
              <a:rPr lang="fr-FR" sz="1600" smtClean="0"/>
              <a:t>amisan</a:t>
            </a:r>
            <a:br>
              <a:rPr lang="fr-FR" sz="1600" smtClean="0"/>
            </a:br>
            <a:r>
              <a:rPr lang="fr-FR" sz="1600" smtClean="0"/>
              <a:t>vila vascona</a:t>
            </a:r>
            <a:endParaRPr lang="fr-FR" sz="1600"/>
          </a:p>
        </p:txBody>
      </p:sp>
      <p:sp>
        <p:nvSpPr>
          <p:cNvPr id="3" name="ZoneTexte 2"/>
          <p:cNvSpPr txBox="1"/>
          <p:nvPr/>
        </p:nvSpPr>
        <p:spPr>
          <a:xfrm>
            <a:off x="500034" y="3286124"/>
            <a:ext cx="1345176" cy="1477328"/>
          </a:xfrm>
          <a:prstGeom prst="rect">
            <a:avLst/>
          </a:prstGeom>
          <a:noFill/>
        </p:spPr>
        <p:txBody>
          <a:bodyPr wrap="none" rtlCol="0">
            <a:spAutoFit/>
          </a:bodyPr>
          <a:lstStyle/>
          <a:p>
            <a:pPr algn="ctr"/>
            <a:r>
              <a:rPr lang="fr-FR" smtClean="0">
                <a:solidFill>
                  <a:srgbClr val="FFC54A"/>
                </a:solidFill>
                <a:effectLst>
                  <a:outerShdw blurRad="38100" dist="38100" dir="2700000" algn="tl">
                    <a:srgbClr val="000000">
                      <a:alpha val="43137"/>
                    </a:srgbClr>
                  </a:outerShdw>
                </a:effectLst>
              </a:rPr>
              <a:t>A</a:t>
            </a:r>
            <a:r>
              <a:rPr lang="fr-FR" smtClean="0">
                <a:solidFill>
                  <a:schemeClr val="accent3"/>
                </a:solidFill>
                <a:effectLst>
                  <a:outerShdw blurRad="38100" dist="38100" dir="2700000" algn="tl">
                    <a:srgbClr val="000000">
                      <a:alpha val="43137"/>
                    </a:srgbClr>
                  </a:outerShdw>
                </a:effectLst>
              </a:rPr>
              <a:t>u temps</a:t>
            </a:r>
          </a:p>
          <a:p>
            <a:pPr algn="ctr"/>
            <a:r>
              <a:rPr lang="fr-FR" smtClean="0">
                <a:solidFill>
                  <a:schemeClr val="accent3"/>
                </a:solidFill>
                <a:effectLst>
                  <a:outerShdw blurRad="38100" dist="38100" dir="2700000" algn="tl">
                    <a:srgbClr val="000000">
                      <a:alpha val="43137"/>
                    </a:srgbClr>
                  </a:outerShdw>
                </a:effectLst>
              </a:rPr>
              <a:t>d'</a:t>
            </a:r>
            <a:r>
              <a:rPr lang="fr-FR" smtClean="0">
                <a:solidFill>
                  <a:srgbClr val="FFC54A"/>
                </a:solidFill>
                <a:effectLst>
                  <a:outerShdw blurRad="38100" dist="38100" dir="2700000" algn="tl">
                    <a:srgbClr val="000000">
                      <a:alpha val="43137"/>
                    </a:srgbClr>
                  </a:outerShdw>
                </a:effectLst>
              </a:rPr>
              <a:t>A</a:t>
            </a:r>
            <a:r>
              <a:rPr lang="fr-FR" smtClean="0">
                <a:solidFill>
                  <a:schemeClr val="accent3"/>
                </a:solidFill>
                <a:effectLst>
                  <a:outerShdw blurRad="38100" dist="38100" dir="2700000" algn="tl">
                    <a:srgbClr val="000000">
                      <a:alpha val="43137"/>
                    </a:srgbClr>
                  </a:outerShdw>
                </a:effectLst>
              </a:rPr>
              <a:t>lienòr </a:t>
            </a:r>
          </a:p>
          <a:p>
            <a:pPr algn="ctr"/>
            <a:r>
              <a:rPr lang="fr-FR" smtClean="0">
                <a:solidFill>
                  <a:schemeClr val="accent3"/>
                </a:solidFill>
                <a:effectLst>
                  <a:outerShdw blurRad="38100" dist="38100" dir="2700000" algn="tl">
                    <a:srgbClr val="000000">
                      <a:alpha val="43137"/>
                    </a:srgbClr>
                  </a:outerShdw>
                </a:effectLst>
              </a:rPr>
              <a:t>d'</a:t>
            </a:r>
            <a:r>
              <a:rPr lang="fr-FR" smtClean="0">
                <a:solidFill>
                  <a:srgbClr val="FFC54A"/>
                </a:solidFill>
                <a:effectLst>
                  <a:outerShdw blurRad="38100" dist="38100" dir="2700000" algn="tl">
                    <a:srgbClr val="000000">
                      <a:alpha val="43137"/>
                    </a:srgbClr>
                  </a:outerShdw>
                </a:effectLst>
              </a:rPr>
              <a:t>A</a:t>
            </a:r>
            <a:r>
              <a:rPr lang="fr-FR" smtClean="0">
                <a:solidFill>
                  <a:schemeClr val="accent3"/>
                </a:solidFill>
                <a:effectLst>
                  <a:outerShdw blurRad="38100" dist="38100" dir="2700000" algn="tl">
                    <a:srgbClr val="000000">
                      <a:alpha val="43137"/>
                    </a:srgbClr>
                  </a:outerShdw>
                </a:effectLst>
              </a:rPr>
              <a:t>quitània</a:t>
            </a:r>
          </a:p>
          <a:p>
            <a:pPr algn="ctr"/>
            <a:r>
              <a:rPr lang="fr-FR" smtClean="0">
                <a:solidFill>
                  <a:schemeClr val="accent3"/>
                </a:solidFill>
                <a:effectLst>
                  <a:outerShdw blurRad="38100" dist="38100" dir="2700000" algn="tl">
                    <a:srgbClr val="000000">
                      <a:alpha val="43137"/>
                    </a:srgbClr>
                  </a:outerShdw>
                </a:effectLst>
              </a:rPr>
              <a:t>-</a:t>
            </a:r>
          </a:p>
          <a:p>
            <a:pPr algn="ctr"/>
            <a:r>
              <a:rPr lang="fr-FR" smtClean="0">
                <a:solidFill>
                  <a:schemeClr val="accent3"/>
                </a:solidFill>
                <a:effectLst>
                  <a:outerShdw blurRad="38100" dist="38100" dir="2700000" algn="tl">
                    <a:srgbClr val="000000">
                      <a:alpha val="43137"/>
                    </a:srgbClr>
                  </a:outerShdw>
                </a:effectLst>
              </a:rPr>
              <a:t>1180</a:t>
            </a:r>
            <a:endParaRPr lang="fr-FR">
              <a:solidFill>
                <a:schemeClr val="accent3"/>
              </a:solidFill>
              <a:effectLst>
                <a:outerShdw blurRad="38100" dist="38100" dir="2700000" algn="tl">
                  <a:srgbClr val="000000">
                    <a:alpha val="43137"/>
                  </a:srgbClr>
                </a:outerShdw>
              </a:effectLst>
            </a:endParaRPr>
          </a:p>
        </p:txBody>
      </p:sp>
      <p:pic>
        <p:nvPicPr>
          <p:cNvPr id="4" name="Image 3" descr="carte-gascogne-anglaise-e4ac2.jpg"/>
          <p:cNvPicPr>
            <a:picLocks noChangeAspect="1"/>
          </p:cNvPicPr>
          <p:nvPr/>
        </p:nvPicPr>
        <p:blipFill>
          <a:blip r:embed="rId3"/>
          <a:stretch>
            <a:fillRect/>
          </a:stretch>
        </p:blipFill>
        <p:spPr>
          <a:xfrm>
            <a:off x="2643175" y="785794"/>
            <a:ext cx="5201188" cy="5929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85860"/>
            <a:ext cx="895328" cy="557202"/>
          </a:xfrm>
        </p:spPr>
        <p:txBody>
          <a:bodyPr>
            <a:noAutofit/>
          </a:bodyPr>
          <a:lstStyle/>
          <a:p>
            <a:pPr algn="ctr"/>
            <a:r>
              <a:rPr lang="fr-FR" sz="1400" smtClean="0">
                <a:solidFill>
                  <a:srgbClr val="FFC54A"/>
                </a:solidFill>
              </a:rPr>
              <a:t>M</a:t>
            </a:r>
            <a:r>
              <a:rPr lang="fr-FR" sz="1400" smtClean="0"/>
              <a:t>amisan</a:t>
            </a:r>
            <a:br>
              <a:rPr lang="fr-FR" sz="1400" smtClean="0"/>
            </a:br>
            <a:r>
              <a:rPr lang="fr-FR" sz="1400" smtClean="0"/>
              <a:t>vila vascona</a:t>
            </a:r>
            <a:endParaRPr lang="fr-FR" sz="1400"/>
          </a:p>
        </p:txBody>
      </p:sp>
      <p:sp>
        <p:nvSpPr>
          <p:cNvPr id="3" name="Rectangle 2"/>
          <p:cNvSpPr/>
          <p:nvPr/>
        </p:nvSpPr>
        <p:spPr>
          <a:xfrm>
            <a:off x="500034" y="2357430"/>
            <a:ext cx="1339982" cy="1231106"/>
          </a:xfrm>
          <a:prstGeom prst="rect">
            <a:avLst/>
          </a:prstGeom>
        </p:spPr>
        <p:txBody>
          <a:bodyPr wrap="square">
            <a:spAutoFit/>
          </a:bodyPr>
          <a:lstStyle/>
          <a:p>
            <a:pPr algn="ctr"/>
            <a:r>
              <a:rPr lang="fr-FR" smtClean="0">
                <a:solidFill>
                  <a:schemeClr val="accent4">
                    <a:lumMod val="75000"/>
                  </a:schemeClr>
                </a:solidFill>
                <a:effectLst>
                  <a:outerShdw blurRad="38100" dist="38100" dir="2700000" algn="tl">
                    <a:srgbClr val="000000">
                      <a:alpha val="43137"/>
                    </a:srgbClr>
                  </a:outerShdw>
                </a:effectLst>
              </a:rPr>
              <a:t>C</a:t>
            </a:r>
            <a:r>
              <a:rPr lang="fr-FR" smtClean="0">
                <a:solidFill>
                  <a:schemeClr val="accent3">
                    <a:lumMod val="75000"/>
                  </a:schemeClr>
                </a:solidFill>
                <a:effectLst>
                  <a:outerShdw blurRad="38100" dist="38100" dir="2700000" algn="tl">
                    <a:srgbClr val="000000">
                      <a:alpha val="43137"/>
                    </a:srgbClr>
                  </a:outerShdw>
                </a:effectLst>
              </a:rPr>
              <a:t>ostuma de </a:t>
            </a:r>
            <a:r>
              <a:rPr lang="fr-FR" smtClean="0">
                <a:solidFill>
                  <a:schemeClr val="accent4">
                    <a:lumMod val="75000"/>
                  </a:schemeClr>
                </a:solidFill>
                <a:effectLst>
                  <a:outerShdw blurRad="38100" dist="38100" dir="2700000" algn="tl">
                    <a:srgbClr val="000000">
                      <a:alpha val="43137"/>
                    </a:srgbClr>
                  </a:outerShdw>
                </a:effectLst>
              </a:rPr>
              <a:t>C</a:t>
            </a:r>
            <a:r>
              <a:rPr lang="fr-FR" smtClean="0">
                <a:solidFill>
                  <a:schemeClr val="accent3">
                    <a:lumMod val="75000"/>
                  </a:schemeClr>
                </a:solidFill>
                <a:effectLst>
                  <a:outerShdw blurRad="38100" dist="38100" dir="2700000" algn="tl">
                    <a:srgbClr val="000000">
                      <a:alpha val="43137"/>
                    </a:srgbClr>
                  </a:outerShdw>
                </a:effectLst>
              </a:rPr>
              <a:t>ornelhan</a:t>
            </a:r>
          </a:p>
          <a:p>
            <a:pPr algn="ctr"/>
            <a:r>
              <a:rPr lang="fr-FR" sz="2000" smtClean="0">
                <a:solidFill>
                  <a:schemeClr val="accent3">
                    <a:lumMod val="75000"/>
                  </a:schemeClr>
                </a:solidFill>
                <a:effectLst>
                  <a:outerShdw blurRad="38100" dist="38100" dir="2700000" algn="tl">
                    <a:srgbClr val="000000">
                      <a:alpha val="43137"/>
                    </a:srgbClr>
                  </a:outerShdw>
                </a:effectLst>
              </a:rPr>
              <a:t>1142-43</a:t>
            </a:r>
            <a:endParaRPr lang="fr-FR" sz="2000">
              <a:solidFill>
                <a:schemeClr val="accent3">
                  <a:lumMod val="75000"/>
                </a:schemeClr>
              </a:solidFill>
              <a:effectLst>
                <a:outerShdw blurRad="38100" dist="38100" dir="2700000" algn="tl">
                  <a:srgbClr val="000000">
                    <a:alpha val="43137"/>
                  </a:srgbClr>
                </a:outerShdw>
              </a:effectLst>
            </a:endParaRPr>
          </a:p>
        </p:txBody>
      </p:sp>
      <p:sp>
        <p:nvSpPr>
          <p:cNvPr id="5" name="ZoneTexte 4"/>
          <p:cNvSpPr txBox="1"/>
          <p:nvPr/>
        </p:nvSpPr>
        <p:spPr>
          <a:xfrm>
            <a:off x="214282" y="4000504"/>
            <a:ext cx="1928826" cy="1477328"/>
          </a:xfrm>
          <a:prstGeom prst="rect">
            <a:avLst/>
          </a:prstGeom>
          <a:noFill/>
        </p:spPr>
        <p:txBody>
          <a:bodyPr wrap="square" rtlCol="0">
            <a:spAutoFit/>
          </a:bodyPr>
          <a:lstStyle/>
          <a:p>
            <a:pPr algn="ctr"/>
            <a:r>
              <a:rPr lang="fr-FR" smtClean="0">
                <a:solidFill>
                  <a:schemeClr val="accent4">
                    <a:lumMod val="75000"/>
                  </a:schemeClr>
                </a:solidFill>
                <a:effectLst>
                  <a:outerShdw blurRad="38100" dist="38100" dir="2700000" algn="tl">
                    <a:srgbClr val="000000">
                      <a:alpha val="43137"/>
                    </a:srgbClr>
                  </a:outerShdw>
                </a:effectLst>
              </a:rPr>
              <a:t>U</a:t>
            </a:r>
            <a:r>
              <a:rPr lang="fr-FR" smtClean="0">
                <a:solidFill>
                  <a:schemeClr val="accent3">
                    <a:lumMod val="75000"/>
                  </a:schemeClr>
                </a:solidFill>
                <a:effectLst>
                  <a:outerShdw blurRad="38100" dist="38100" dir="2700000" algn="tl">
                    <a:srgbClr val="000000">
                      <a:alpha val="43137"/>
                    </a:srgbClr>
                  </a:outerShdw>
                </a:effectLst>
              </a:rPr>
              <a:t>n deus mèi</a:t>
            </a:r>
          </a:p>
          <a:p>
            <a:pPr algn="ctr"/>
            <a:r>
              <a:rPr lang="fr-FR" smtClean="0">
                <a:solidFill>
                  <a:schemeClr val="accent3">
                    <a:lumMod val="75000"/>
                  </a:schemeClr>
                </a:solidFill>
                <a:effectLst>
                  <a:outerShdw blurRad="38100" dist="38100" dir="2700000" algn="tl">
                    <a:srgbClr val="000000">
                      <a:alpha val="43137"/>
                    </a:srgbClr>
                  </a:outerShdw>
                </a:effectLst>
              </a:rPr>
              <a:t>ancian tèxte</a:t>
            </a:r>
          </a:p>
          <a:p>
            <a:pPr algn="ctr"/>
            <a:r>
              <a:rPr lang="fr-FR" smtClean="0">
                <a:solidFill>
                  <a:schemeClr val="accent3">
                    <a:lumMod val="75000"/>
                  </a:schemeClr>
                </a:solidFill>
                <a:effectLst>
                  <a:outerShdw blurRad="38100" dist="38100" dir="2700000" algn="tl">
                    <a:srgbClr val="000000">
                      <a:alpha val="43137"/>
                    </a:srgbClr>
                  </a:outerShdw>
                </a:effectLst>
              </a:rPr>
              <a:t>gascon armanhaqués</a:t>
            </a:r>
          </a:p>
          <a:p>
            <a:pPr algn="ctr"/>
            <a:endParaRPr lang="fr-FR">
              <a:solidFill>
                <a:schemeClr val="accent3">
                  <a:lumMod val="75000"/>
                </a:schemeClr>
              </a:solidFill>
              <a:effectLst>
                <a:outerShdw blurRad="38100" dist="38100" dir="2700000" algn="tl">
                  <a:srgbClr val="000000">
                    <a:alpha val="43137"/>
                  </a:srgbClr>
                </a:outerShdw>
              </a:effectLst>
            </a:endParaRPr>
          </a:p>
        </p:txBody>
      </p:sp>
      <p:pic>
        <p:nvPicPr>
          <p:cNvPr id="3074" name="Picture 2" descr="C:\Users\JJ\Desktop\Visibilitat 1_1.jpg"/>
          <p:cNvPicPr>
            <a:picLocks noChangeAspect="1" noChangeArrowheads="1"/>
          </p:cNvPicPr>
          <p:nvPr/>
        </p:nvPicPr>
        <p:blipFill>
          <a:blip r:embed="rId3"/>
          <a:srcRect/>
          <a:stretch>
            <a:fillRect/>
          </a:stretch>
        </p:blipFill>
        <p:spPr bwMode="auto">
          <a:xfrm>
            <a:off x="2214546" y="1071546"/>
            <a:ext cx="5929353" cy="550070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85860"/>
            <a:ext cx="895328" cy="557202"/>
          </a:xfrm>
        </p:spPr>
        <p:txBody>
          <a:bodyPr>
            <a:noAutofit/>
          </a:bodyPr>
          <a:lstStyle/>
          <a:p>
            <a:pPr algn="ctr"/>
            <a:r>
              <a:rPr lang="fr-FR" sz="1400" smtClean="0">
                <a:solidFill>
                  <a:srgbClr val="FFC54A"/>
                </a:solidFill>
              </a:rPr>
              <a:t>M</a:t>
            </a:r>
            <a:r>
              <a:rPr lang="fr-FR" sz="1400" smtClean="0"/>
              <a:t>amisan</a:t>
            </a:r>
            <a:br>
              <a:rPr lang="fr-FR" sz="1400" smtClean="0"/>
            </a:br>
            <a:r>
              <a:rPr lang="fr-FR" sz="1400" smtClean="0"/>
              <a:t>vila vascona</a:t>
            </a:r>
            <a:endParaRPr lang="fr-FR" sz="1400"/>
          </a:p>
        </p:txBody>
      </p:sp>
      <p:sp>
        <p:nvSpPr>
          <p:cNvPr id="3" name="Rectangle 2"/>
          <p:cNvSpPr/>
          <p:nvPr/>
        </p:nvSpPr>
        <p:spPr>
          <a:xfrm>
            <a:off x="500034" y="2357430"/>
            <a:ext cx="1339982" cy="954107"/>
          </a:xfrm>
          <a:prstGeom prst="rect">
            <a:avLst/>
          </a:prstGeom>
        </p:spPr>
        <p:txBody>
          <a:bodyPr wrap="square">
            <a:spAutoFit/>
          </a:bodyPr>
          <a:lstStyle/>
          <a:p>
            <a:pPr algn="ctr"/>
            <a:r>
              <a:rPr lang="fr-FR" smtClean="0">
                <a:solidFill>
                  <a:schemeClr val="accent4">
                    <a:lumMod val="75000"/>
                  </a:schemeClr>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o Maire de </a:t>
            </a:r>
            <a:r>
              <a:rPr lang="fr-FR" smtClean="0">
                <a:solidFill>
                  <a:schemeClr val="accent4">
                    <a:lumMod val="75000"/>
                  </a:schemeClr>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iborna</a:t>
            </a:r>
          </a:p>
          <a:p>
            <a:pPr algn="ctr"/>
            <a:r>
              <a:rPr lang="fr-FR" sz="2000" smtClean="0">
                <a:solidFill>
                  <a:schemeClr val="accent3">
                    <a:lumMod val="75000"/>
                  </a:schemeClr>
                </a:solidFill>
                <a:effectLst>
                  <a:outerShdw blurRad="38100" dist="38100" dir="2700000" algn="tl">
                    <a:srgbClr val="000000">
                      <a:alpha val="43137"/>
                    </a:srgbClr>
                  </a:outerShdw>
                </a:effectLst>
              </a:rPr>
              <a:t>1406</a:t>
            </a:r>
            <a:endParaRPr lang="fr-FR" sz="2000">
              <a:solidFill>
                <a:schemeClr val="accent3">
                  <a:lumMod val="75000"/>
                </a:schemeClr>
              </a:solidFill>
              <a:effectLst>
                <a:outerShdw blurRad="38100" dist="38100" dir="2700000" algn="tl">
                  <a:srgbClr val="000000">
                    <a:alpha val="43137"/>
                  </a:srgbClr>
                </a:outerShdw>
              </a:effectLst>
            </a:endParaRPr>
          </a:p>
        </p:txBody>
      </p:sp>
      <p:sp>
        <p:nvSpPr>
          <p:cNvPr id="5" name="ZoneTexte 4"/>
          <p:cNvSpPr txBox="1"/>
          <p:nvPr/>
        </p:nvSpPr>
        <p:spPr>
          <a:xfrm>
            <a:off x="214282" y="4000504"/>
            <a:ext cx="1928826" cy="1477328"/>
          </a:xfrm>
          <a:prstGeom prst="rect">
            <a:avLst/>
          </a:prstGeom>
          <a:noFill/>
        </p:spPr>
        <p:txBody>
          <a:bodyPr wrap="square" rtlCol="0">
            <a:spAutoFit/>
          </a:bodyPr>
          <a:lstStyle/>
          <a:p>
            <a:pPr algn="ctr"/>
            <a:r>
              <a:rPr lang="fr-FR" smtClean="0">
                <a:solidFill>
                  <a:schemeClr val="accent4">
                    <a:lumMod val="75000"/>
                  </a:schemeClr>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os francés que vòlen préner </a:t>
            </a:r>
            <a:r>
              <a:rPr lang="fr-FR" smtClean="0">
                <a:solidFill>
                  <a:schemeClr val="accent4">
                    <a:lumMod val="75000"/>
                  </a:schemeClr>
                </a:solidFill>
                <a:effectLst>
                  <a:outerShdw blurRad="38100" dist="38100" dir="2700000" algn="tl">
                    <a:srgbClr val="000000">
                      <a:alpha val="43137"/>
                    </a:srgbClr>
                  </a:outerShdw>
                </a:effectLst>
              </a:rPr>
              <a:t>B</a:t>
            </a:r>
            <a:r>
              <a:rPr lang="fr-FR" smtClean="0">
                <a:solidFill>
                  <a:schemeClr val="accent3">
                    <a:lumMod val="75000"/>
                  </a:schemeClr>
                </a:solidFill>
                <a:effectLst>
                  <a:outerShdw blurRad="38100" dist="38100" dir="2700000" algn="tl">
                    <a:srgbClr val="000000">
                      <a:alpha val="43137"/>
                    </a:srgbClr>
                  </a:outerShdw>
                </a:effectLst>
              </a:rPr>
              <a:t>ordèu aus anglés</a:t>
            </a:r>
          </a:p>
          <a:p>
            <a:pPr algn="ctr"/>
            <a:endParaRPr lang="fr-FR">
              <a:solidFill>
                <a:schemeClr val="accent3">
                  <a:lumMod val="75000"/>
                </a:schemeClr>
              </a:solidFill>
              <a:effectLst>
                <a:outerShdw blurRad="38100" dist="38100" dir="2700000" algn="tl">
                  <a:srgbClr val="000000">
                    <a:alpha val="43137"/>
                  </a:srgbClr>
                </a:outerShdw>
              </a:effectLst>
            </a:endParaRPr>
          </a:p>
        </p:txBody>
      </p:sp>
      <p:pic>
        <p:nvPicPr>
          <p:cNvPr id="4098" name="Picture 2" descr="C:\Users\JJ\Desktop\Liborna.jpg"/>
          <p:cNvPicPr>
            <a:picLocks noChangeAspect="1" noChangeArrowheads="1"/>
          </p:cNvPicPr>
          <p:nvPr/>
        </p:nvPicPr>
        <p:blipFill>
          <a:blip r:embed="rId3"/>
          <a:srcRect/>
          <a:stretch>
            <a:fillRect/>
          </a:stretch>
        </p:blipFill>
        <p:spPr bwMode="auto">
          <a:xfrm>
            <a:off x="2500298" y="635704"/>
            <a:ext cx="5715040" cy="62222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14422"/>
            <a:ext cx="1643074" cy="785818"/>
          </a:xfrm>
        </p:spPr>
        <p:txBody>
          <a:bodyPr>
            <a:normAutofit/>
          </a:bodyPr>
          <a:lstStyle/>
          <a:p>
            <a:pPr algn="ctr"/>
            <a:r>
              <a:rPr lang="fr-FR" sz="1800" smtClean="0">
                <a:solidFill>
                  <a:srgbClr val="FFC54A"/>
                </a:solidFill>
              </a:rPr>
              <a:t>M</a:t>
            </a:r>
            <a:r>
              <a:rPr lang="fr-FR" sz="1800" smtClean="0"/>
              <a:t>amisan</a:t>
            </a:r>
            <a:br>
              <a:rPr lang="fr-FR" sz="1800" smtClean="0"/>
            </a:br>
            <a:r>
              <a:rPr lang="fr-FR" sz="1800" smtClean="0"/>
              <a:t>vila gascona</a:t>
            </a:r>
            <a:endParaRPr lang="fr-FR" sz="1800"/>
          </a:p>
        </p:txBody>
      </p:sp>
      <p:sp>
        <p:nvSpPr>
          <p:cNvPr id="3" name="ZoneTexte 2"/>
          <p:cNvSpPr txBox="1"/>
          <p:nvPr/>
        </p:nvSpPr>
        <p:spPr>
          <a:xfrm>
            <a:off x="285720" y="2928934"/>
            <a:ext cx="1285884" cy="2246769"/>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D</a:t>
            </a:r>
            <a:r>
              <a:rPr lang="fr-FR" sz="2000" smtClean="0">
                <a:solidFill>
                  <a:schemeClr val="accent3">
                    <a:lumMod val="75000"/>
                  </a:schemeClr>
                </a:solidFill>
                <a:effectLst>
                  <a:outerShdw blurRad="38100" dist="38100" dir="2700000" algn="tl">
                    <a:srgbClr val="000000">
                      <a:alpha val="43137"/>
                    </a:srgbClr>
                  </a:outerShdw>
                </a:effectLst>
              </a:rPr>
              <a:t>evath</a:t>
            </a:r>
          </a:p>
          <a:p>
            <a:pPr algn="ctr"/>
            <a:r>
              <a:rPr lang="fr-FR" sz="2000" smtClean="0">
                <a:solidFill>
                  <a:schemeClr val="accent3">
                    <a:lumMod val="75000"/>
                  </a:schemeClr>
                </a:solidFill>
                <a:effectLst>
                  <a:outerShdw blurRad="38100" dist="38100" dir="2700000" algn="tl">
                    <a:srgbClr val="000000">
                      <a:alpha val="43137"/>
                    </a:srgbClr>
                  </a:outerShdw>
                </a:effectLst>
              </a:rPr>
              <a:t>los Reis</a:t>
            </a:r>
          </a:p>
          <a:p>
            <a:pPr algn="ctr"/>
            <a:r>
              <a:rPr lang="fr-FR" sz="2000" smtClean="0">
                <a:solidFill>
                  <a:schemeClr val="accent3">
                    <a:lumMod val="75000"/>
                  </a:schemeClr>
                </a:solidFill>
                <a:effectLst>
                  <a:outerShdw blurRad="38100" dist="38100" dir="2700000" algn="tl">
                    <a:srgbClr val="000000">
                      <a:alpha val="43137"/>
                    </a:srgbClr>
                  </a:outerShdw>
                </a:effectLst>
              </a:rPr>
              <a:t>-</a:t>
            </a:r>
          </a:p>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uiana</a:t>
            </a:r>
          </a:p>
          <a:p>
            <a:pPr algn="ctr"/>
            <a:r>
              <a:rPr lang="fr-FR" sz="2000" smtClean="0">
                <a:solidFill>
                  <a:schemeClr val="accent3">
                    <a:lumMod val="75000"/>
                  </a:schemeClr>
                </a:solidFill>
                <a:effectLst>
                  <a:outerShdw blurRad="38100" dist="38100" dir="2700000" algn="tl">
                    <a:srgbClr val="000000">
                      <a:alpha val="43137"/>
                    </a:srgbClr>
                  </a:outerShdw>
                </a:effectLst>
              </a:rPr>
              <a:t>e le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asconha</a:t>
            </a:r>
            <a:endParaRPr lang="fr-FR" sz="2000">
              <a:solidFill>
                <a:schemeClr val="accent3">
                  <a:lumMod val="75000"/>
                </a:schemeClr>
              </a:solidFill>
              <a:effectLst>
                <a:outerShdw blurRad="38100" dist="38100" dir="2700000" algn="tl">
                  <a:srgbClr val="000000">
                    <a:alpha val="43137"/>
                  </a:srgbClr>
                </a:outerShdw>
              </a:effectLst>
            </a:endParaRPr>
          </a:p>
        </p:txBody>
      </p:sp>
      <p:pic>
        <p:nvPicPr>
          <p:cNvPr id="3074" name="Picture 2" descr="C:\Users\JJ\Desktop\Landes.jpg"/>
          <p:cNvPicPr>
            <a:picLocks noChangeAspect="1" noChangeArrowheads="1"/>
          </p:cNvPicPr>
          <p:nvPr/>
        </p:nvPicPr>
        <p:blipFill>
          <a:blip r:embed="rId3"/>
          <a:srcRect/>
          <a:stretch>
            <a:fillRect/>
          </a:stretch>
        </p:blipFill>
        <p:spPr bwMode="auto">
          <a:xfrm>
            <a:off x="1780976" y="1214422"/>
            <a:ext cx="6741671" cy="53197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648" cy="914392"/>
          </a:xfrm>
        </p:spPr>
        <p:txBody>
          <a:bodyPr/>
          <a:lstStyle/>
          <a:p>
            <a:pPr algn="ctr"/>
            <a:r>
              <a:rPr lang="fr-FR" sz="3600" smtClean="0">
                <a:solidFill>
                  <a:srgbClr val="FFC54A"/>
                </a:solidFill>
              </a:rPr>
              <a:t>M</a:t>
            </a:r>
            <a:r>
              <a:rPr lang="fr-FR" sz="3600" smtClean="0"/>
              <a:t>amisan vila vascona</a:t>
            </a:r>
            <a:endParaRPr lang="fr-FR" sz="3600"/>
          </a:p>
        </p:txBody>
      </p:sp>
      <p:sp>
        <p:nvSpPr>
          <p:cNvPr id="3" name="Sous-titre 2"/>
          <p:cNvSpPr>
            <a:spLocks noGrp="1"/>
          </p:cNvSpPr>
          <p:nvPr>
            <p:ph type="subTitle" idx="1"/>
          </p:nvPr>
        </p:nvSpPr>
        <p:spPr>
          <a:xfrm>
            <a:off x="3071802" y="1928802"/>
            <a:ext cx="4953000" cy="857256"/>
          </a:xfrm>
        </p:spPr>
        <p:txBody>
          <a:bodyPr numCol="1">
            <a:normAutofit/>
          </a:bodyPr>
          <a:lstStyle/>
          <a:p>
            <a:pPr algn="ctr"/>
            <a:endParaRPr lang="fr-FR" smtClean="0"/>
          </a:p>
          <a:p>
            <a:pPr algn="ctr"/>
            <a:r>
              <a:rPr lang="fr-FR" sz="2000" smtClean="0">
                <a:solidFill>
                  <a:srgbClr val="FFC54A"/>
                </a:solidFill>
              </a:rPr>
              <a:t>M</a:t>
            </a:r>
            <a:r>
              <a:rPr lang="fr-FR" sz="2000" smtClean="0"/>
              <a:t>imizan  ville vasconne</a:t>
            </a:r>
            <a:endParaRPr lang="fr-FR" sz="2000"/>
          </a:p>
        </p:txBody>
      </p:sp>
      <p:sp>
        <p:nvSpPr>
          <p:cNvPr id="5" name="ZoneTexte 4"/>
          <p:cNvSpPr txBox="1"/>
          <p:nvPr/>
        </p:nvSpPr>
        <p:spPr>
          <a:xfrm>
            <a:off x="571472" y="3571876"/>
            <a:ext cx="7500990" cy="1908215"/>
          </a:xfrm>
          <a:prstGeom prst="rect">
            <a:avLst/>
          </a:prstGeom>
          <a:noFill/>
        </p:spPr>
        <p:txBody>
          <a:bodyPr wrap="square" rtlCol="0">
            <a:spAutoFit/>
          </a:bodyPr>
          <a:lstStyle/>
          <a:p>
            <a:r>
              <a:rPr lang="fr-FR" sz="2000" dirty="0" err="1" smtClean="0">
                <a:solidFill>
                  <a:srgbClr val="FFC54A"/>
                </a:solidFill>
                <a:effectLst>
                  <a:outerShdw blurRad="38100" dist="38100" dir="2700000" algn="tl">
                    <a:srgbClr val="000000">
                      <a:alpha val="43137"/>
                    </a:srgbClr>
                  </a:outerShdw>
                </a:effectLst>
              </a:rPr>
              <a:t>A</a:t>
            </a:r>
            <a:r>
              <a:rPr lang="fr-FR" sz="2000" dirty="0" err="1" smtClean="0">
                <a:solidFill>
                  <a:schemeClr val="accent3">
                    <a:lumMod val="75000"/>
                  </a:schemeClr>
                </a:solidFill>
                <a:effectLst>
                  <a:outerShdw blurRad="38100" dist="38100" dir="2700000" algn="tl">
                    <a:srgbClr val="000000">
                      <a:alpha val="43137"/>
                    </a:srgbClr>
                  </a:outerShdw>
                </a:effectLst>
              </a:rPr>
              <a:t>rretrobar</a:t>
            </a:r>
            <a:r>
              <a:rPr lang="fr-FR" sz="2000" dirty="0" smtClean="0">
                <a:solidFill>
                  <a:schemeClr val="accent3">
                    <a:lumMod val="75000"/>
                  </a:schemeClr>
                </a:solidFill>
                <a:effectLst>
                  <a:outerShdw blurRad="38100" dist="38100" dir="2700000" algn="tl">
                    <a:srgbClr val="000000">
                      <a:alpha val="43137"/>
                    </a:srgbClr>
                  </a:outerShdw>
                </a:effectLst>
              </a:rPr>
              <a:t> </a:t>
            </a:r>
            <a:r>
              <a:rPr lang="fr-FR" sz="2000" dirty="0" err="1" smtClean="0">
                <a:solidFill>
                  <a:schemeClr val="accent3">
                    <a:lumMod val="75000"/>
                  </a:schemeClr>
                </a:solidFill>
                <a:effectLst>
                  <a:outerShdw blurRad="38100" dist="38100" dir="2700000" algn="tl">
                    <a:srgbClr val="000000">
                      <a:alpha val="43137"/>
                    </a:srgbClr>
                  </a:outerShdw>
                </a:effectLst>
              </a:rPr>
              <a:t>lo</a:t>
            </a:r>
            <a:r>
              <a:rPr lang="fr-FR" sz="2000" dirty="0" smtClean="0">
                <a:solidFill>
                  <a:schemeClr val="accent3">
                    <a:lumMod val="75000"/>
                  </a:schemeClr>
                </a:solidFill>
                <a:effectLst>
                  <a:outerShdw blurRad="38100" dist="38100" dir="2700000" algn="tl">
                    <a:srgbClr val="000000">
                      <a:alpha val="43137"/>
                    </a:srgbClr>
                  </a:outerShdw>
                </a:effectLst>
              </a:rPr>
              <a:t> sens deus </a:t>
            </a:r>
            <a:r>
              <a:rPr lang="fr-FR" sz="2000" dirty="0" err="1" smtClean="0">
                <a:solidFill>
                  <a:schemeClr val="accent3">
                    <a:lumMod val="75000"/>
                  </a:schemeClr>
                </a:solidFill>
                <a:effectLst>
                  <a:outerShdw blurRad="38100" dist="38100" dir="2700000" algn="tl">
                    <a:srgbClr val="000000">
                      <a:alpha val="43137"/>
                    </a:srgbClr>
                  </a:outerShdw>
                </a:effectLst>
              </a:rPr>
              <a:t>mòts</a:t>
            </a:r>
            <a:r>
              <a:rPr lang="fr-FR" sz="2000" dirty="0" smtClean="0">
                <a:solidFill>
                  <a:schemeClr val="accent3">
                    <a:lumMod val="75000"/>
                  </a:schemeClr>
                </a:solidFill>
                <a:effectLst>
                  <a:outerShdw blurRad="38100" dist="38100" dir="2700000" algn="tl">
                    <a:srgbClr val="000000">
                      <a:alpha val="43137"/>
                    </a:srgbClr>
                  </a:outerShdw>
                </a:effectLst>
              </a:rPr>
              <a:t>, </a:t>
            </a:r>
            <a:r>
              <a:rPr lang="fr-FR" sz="2000" dirty="0" err="1" smtClean="0">
                <a:solidFill>
                  <a:schemeClr val="accent3">
                    <a:lumMod val="75000"/>
                  </a:schemeClr>
                </a:solidFill>
                <a:effectLst>
                  <a:outerShdw blurRad="38100" dist="38100" dir="2700000" algn="tl">
                    <a:srgbClr val="000000">
                      <a:alpha val="43137"/>
                    </a:srgbClr>
                  </a:outerShdw>
                </a:effectLst>
              </a:rPr>
              <a:t>lo</a:t>
            </a:r>
            <a:r>
              <a:rPr lang="fr-FR" sz="2000" dirty="0" smtClean="0">
                <a:solidFill>
                  <a:schemeClr val="accent3">
                    <a:lumMod val="75000"/>
                  </a:schemeClr>
                </a:solidFill>
                <a:effectLst>
                  <a:outerShdw blurRad="38100" dist="38100" dir="2700000" algn="tl">
                    <a:srgbClr val="000000">
                      <a:alpha val="43137"/>
                    </a:srgbClr>
                  </a:outerShdw>
                </a:effectLst>
              </a:rPr>
              <a:t> sens de les causas, </a:t>
            </a:r>
            <a:r>
              <a:rPr lang="fr-FR" sz="2000" dirty="0" err="1" smtClean="0">
                <a:solidFill>
                  <a:schemeClr val="accent3">
                    <a:lumMod val="75000"/>
                  </a:schemeClr>
                </a:solidFill>
                <a:effectLst>
                  <a:outerShdw blurRad="38100" dist="38100" dir="2700000" algn="tl">
                    <a:srgbClr val="000000">
                      <a:alpha val="43137"/>
                    </a:srgbClr>
                  </a:outerShdw>
                </a:effectLst>
              </a:rPr>
              <a:t>lo</a:t>
            </a:r>
            <a:r>
              <a:rPr lang="fr-FR" sz="2000" dirty="0" smtClean="0">
                <a:solidFill>
                  <a:schemeClr val="accent3">
                    <a:lumMod val="75000"/>
                  </a:schemeClr>
                </a:solidFill>
                <a:effectLst>
                  <a:outerShdw blurRad="38100" dist="38100" dir="2700000" algn="tl">
                    <a:srgbClr val="000000">
                      <a:alpha val="43137"/>
                    </a:srgbClr>
                  </a:outerShdw>
                </a:effectLst>
              </a:rPr>
              <a:t> sens de l‘</a:t>
            </a:r>
            <a:r>
              <a:rPr lang="fr-FR" sz="2000" dirty="0" err="1" smtClean="0">
                <a:solidFill>
                  <a:schemeClr val="accent3">
                    <a:lumMod val="75000"/>
                  </a:schemeClr>
                </a:solidFill>
                <a:effectLst>
                  <a:outerShdw blurRad="38100" dist="38100" dir="2700000" algn="tl">
                    <a:srgbClr val="000000">
                      <a:alpha val="43137"/>
                    </a:srgbClr>
                  </a:outerShdw>
                </a:effectLst>
              </a:rPr>
              <a:t>Istòria</a:t>
            </a:r>
            <a:r>
              <a:rPr lang="fr-FR" sz="2000" dirty="0" smtClean="0">
                <a:solidFill>
                  <a:schemeClr val="accent3">
                    <a:lumMod val="75000"/>
                  </a:schemeClr>
                </a:solidFill>
                <a:effectLst>
                  <a:outerShdw blurRad="38100" dist="38100" dir="2700000" algn="tl">
                    <a:srgbClr val="000000">
                      <a:alpha val="43137"/>
                    </a:srgbClr>
                  </a:outerShdw>
                </a:effectLst>
              </a:rPr>
              <a:t> e de le </a:t>
            </a:r>
            <a:r>
              <a:rPr lang="fr-FR" sz="2000" dirty="0" err="1" smtClean="0">
                <a:solidFill>
                  <a:schemeClr val="accent3">
                    <a:lumMod val="75000"/>
                  </a:schemeClr>
                </a:solidFill>
                <a:effectLst>
                  <a:outerShdw blurRad="38100" dist="38100" dir="2700000" algn="tl">
                    <a:srgbClr val="000000">
                      <a:alpha val="43137"/>
                    </a:srgbClr>
                  </a:outerShdw>
                </a:effectLst>
              </a:rPr>
              <a:t>Geografia</a:t>
            </a:r>
            <a:r>
              <a:rPr lang="fr-FR" sz="2000" dirty="0" smtClean="0">
                <a:solidFill>
                  <a:schemeClr val="accent3">
                    <a:lumMod val="75000"/>
                  </a:schemeClr>
                </a:solidFill>
                <a:effectLst>
                  <a:outerShdw blurRad="38100" dist="38100" dir="2700000" algn="tl">
                    <a:srgbClr val="000000">
                      <a:alpha val="43137"/>
                    </a:srgbClr>
                  </a:outerShdw>
                </a:effectLst>
              </a:rPr>
              <a:t> deus </a:t>
            </a:r>
            <a:r>
              <a:rPr lang="fr-FR" sz="2000" dirty="0" err="1" smtClean="0">
                <a:solidFill>
                  <a:schemeClr val="accent3">
                    <a:lumMod val="75000"/>
                  </a:schemeClr>
                </a:solidFill>
                <a:effectLst>
                  <a:outerShdw blurRad="38100" dist="38100" dir="2700000" algn="tl">
                    <a:srgbClr val="000000">
                      <a:alpha val="43137"/>
                    </a:srgbClr>
                  </a:outerShdw>
                </a:effectLst>
              </a:rPr>
              <a:t>lòcs</a:t>
            </a:r>
            <a:r>
              <a:rPr lang="fr-FR" sz="2000" dirty="0" smtClean="0">
                <a:solidFill>
                  <a:schemeClr val="accent3">
                    <a:lumMod val="75000"/>
                  </a:schemeClr>
                </a:solidFill>
                <a:effectLst>
                  <a:outerShdw blurRad="38100" dist="38100" dir="2700000" algn="tl">
                    <a:srgbClr val="000000">
                      <a:alpha val="43137"/>
                    </a:srgbClr>
                  </a:outerShdw>
                </a:effectLst>
              </a:rPr>
              <a:t> </a:t>
            </a:r>
            <a:r>
              <a:rPr lang="fr-FR" sz="2000" dirty="0" err="1" smtClean="0">
                <a:solidFill>
                  <a:schemeClr val="accent3">
                    <a:lumMod val="75000"/>
                  </a:schemeClr>
                </a:solidFill>
                <a:effectLst>
                  <a:outerShdw blurRad="38100" dist="38100" dir="2700000" algn="tl">
                    <a:srgbClr val="000000">
                      <a:alpha val="43137"/>
                    </a:srgbClr>
                  </a:outerShdw>
                </a:effectLst>
              </a:rPr>
              <a:t>dens</a:t>
            </a:r>
            <a:r>
              <a:rPr lang="fr-FR" sz="2000" dirty="0" smtClean="0">
                <a:solidFill>
                  <a:schemeClr val="accent3">
                    <a:lumMod val="75000"/>
                  </a:schemeClr>
                </a:solidFill>
                <a:effectLst>
                  <a:outerShdw blurRad="38100" dist="38100" dir="2700000" algn="tl">
                    <a:srgbClr val="000000">
                      <a:alpha val="43137"/>
                    </a:srgbClr>
                  </a:outerShdw>
                </a:effectLst>
              </a:rPr>
              <a:t> le </a:t>
            </a:r>
            <a:r>
              <a:rPr lang="fr-FR" sz="2000" dirty="0" err="1" smtClean="0">
                <a:solidFill>
                  <a:schemeClr val="accent3">
                    <a:lumMod val="75000"/>
                  </a:schemeClr>
                </a:solidFill>
                <a:effectLst>
                  <a:outerShdw blurRad="38100" dist="38100" dir="2700000" algn="tl">
                    <a:srgbClr val="000000">
                      <a:alpha val="43137"/>
                    </a:srgbClr>
                  </a:outerShdw>
                </a:effectLst>
              </a:rPr>
              <a:t>soa</a:t>
            </a:r>
            <a:r>
              <a:rPr lang="fr-FR" sz="2000" dirty="0" smtClean="0">
                <a:solidFill>
                  <a:schemeClr val="accent3">
                    <a:lumMod val="75000"/>
                  </a:schemeClr>
                </a:solidFill>
                <a:effectLst>
                  <a:outerShdw blurRad="38100" dist="38100" dir="2700000" algn="tl">
                    <a:srgbClr val="000000">
                      <a:alpha val="43137"/>
                    </a:srgbClr>
                  </a:outerShdw>
                </a:effectLst>
              </a:rPr>
              <a:t> </a:t>
            </a:r>
            <a:r>
              <a:rPr lang="fr-FR" sz="2000" err="1" smtClean="0">
                <a:solidFill>
                  <a:schemeClr val="accent3">
                    <a:lumMod val="75000"/>
                  </a:schemeClr>
                </a:solidFill>
                <a:effectLst>
                  <a:outerShdw blurRad="38100" dist="38100" dir="2700000" algn="tl">
                    <a:srgbClr val="000000">
                      <a:alpha val="43137"/>
                    </a:srgbClr>
                  </a:outerShdw>
                </a:effectLst>
              </a:rPr>
              <a:t>lenga</a:t>
            </a:r>
            <a:r>
              <a:rPr lang="fr-FR" sz="2000" smtClean="0">
                <a:solidFill>
                  <a:srgbClr val="FFC54A"/>
                </a:solidFill>
              </a:rPr>
              <a:t>.</a:t>
            </a:r>
          </a:p>
          <a:p>
            <a:endParaRPr lang="fr-FR" sz="2000" smtClean="0">
              <a:solidFill>
                <a:srgbClr val="FFC54A"/>
              </a:solidFill>
            </a:endParaRPr>
          </a:p>
          <a:p>
            <a:r>
              <a:rPr lang="fr-FR" sz="2000" smtClean="0">
                <a:solidFill>
                  <a:srgbClr val="FFC54A"/>
                </a:solidFill>
                <a:effectLst>
                  <a:outerShdw blurRad="38100" dist="38100" dir="2700000" algn="tl">
                    <a:srgbClr val="000000">
                      <a:alpha val="43137"/>
                    </a:srgbClr>
                  </a:outerShdw>
                </a:effectLst>
              </a:rPr>
              <a:t>	R</a:t>
            </a:r>
            <a:r>
              <a:rPr lang="fr-FR" sz="2000" smtClean="0">
                <a:effectLst>
                  <a:outerShdw blurRad="38100" dist="38100" dir="2700000" algn="tl">
                    <a:srgbClr val="000000">
                      <a:alpha val="43137"/>
                    </a:srgbClr>
                  </a:outerShdw>
                </a:effectLst>
              </a:rPr>
              <a:t>etrouver le sens des mots, le sens des choses, le sens 	de l'histoire et de la géographie des lieux dans sa langue.</a:t>
            </a:r>
          </a:p>
          <a:p>
            <a:endParaRPr lang="fr-FR" dirty="0">
              <a:solidFill>
                <a:srgbClr val="FFC54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14422"/>
            <a:ext cx="1643074" cy="785818"/>
          </a:xfrm>
        </p:spPr>
        <p:txBody>
          <a:bodyPr>
            <a:normAutofit/>
          </a:bodyPr>
          <a:lstStyle/>
          <a:p>
            <a:pPr algn="ctr"/>
            <a:r>
              <a:rPr lang="fr-FR" sz="2000" smtClean="0">
                <a:solidFill>
                  <a:srgbClr val="FFC54A"/>
                </a:solidFill>
              </a:rPr>
              <a:t>M</a:t>
            </a:r>
            <a:r>
              <a:rPr lang="fr-FR" sz="2000" smtClean="0"/>
              <a:t>amisan</a:t>
            </a:r>
            <a:br>
              <a:rPr lang="fr-FR" sz="2000" smtClean="0"/>
            </a:br>
            <a:r>
              <a:rPr lang="fr-FR" sz="2000" smtClean="0"/>
              <a:t>vila gascona</a:t>
            </a:r>
            <a:endParaRPr lang="fr-FR" sz="2000"/>
          </a:p>
        </p:txBody>
      </p:sp>
      <p:sp>
        <p:nvSpPr>
          <p:cNvPr id="3" name="ZoneTexte 2"/>
          <p:cNvSpPr txBox="1"/>
          <p:nvPr/>
        </p:nvSpPr>
        <p:spPr>
          <a:xfrm>
            <a:off x="0" y="2928934"/>
            <a:ext cx="2224070" cy="2585323"/>
          </a:xfrm>
          <a:prstGeom prst="rect">
            <a:avLst/>
          </a:prstGeom>
          <a:noFill/>
        </p:spPr>
        <p:txBody>
          <a:bodyPr wrap="none" rtlCol="0">
            <a:spAutoFit/>
          </a:bodyPr>
          <a:lstStyle/>
          <a:p>
            <a:pPr algn="ctr"/>
            <a:r>
              <a:rPr lang="fr-FR" smtClean="0">
                <a:solidFill>
                  <a:srgbClr val="FFC54A"/>
                </a:solidFill>
                <a:effectLst>
                  <a:outerShdw blurRad="38100" dist="38100" dir="2700000" algn="tl">
                    <a:srgbClr val="000000">
                      <a:alpha val="43137"/>
                    </a:srgbClr>
                  </a:outerShdw>
                </a:effectLst>
              </a:rPr>
              <a:t>G</a:t>
            </a:r>
            <a:r>
              <a:rPr lang="fr-FR" smtClean="0">
                <a:solidFill>
                  <a:schemeClr val="accent3">
                    <a:lumMod val="75000"/>
                  </a:schemeClr>
                </a:solidFill>
                <a:effectLst>
                  <a:outerShdw blurRad="38100" dist="38100" dir="2700000" algn="tl">
                    <a:srgbClr val="000000">
                      <a:alpha val="43137"/>
                    </a:srgbClr>
                  </a:outerShdw>
                </a:effectLst>
              </a:rPr>
              <a:t>asconha qu'es</a:t>
            </a:r>
          </a:p>
          <a:p>
            <a:pPr algn="ctr"/>
            <a:r>
              <a:rPr lang="fr-FR" smtClean="0">
                <a:solidFill>
                  <a:schemeClr val="accent3">
                    <a:lumMod val="75000"/>
                  </a:schemeClr>
                </a:solidFill>
                <a:effectLst>
                  <a:outerShdw blurRad="38100" dist="38100" dir="2700000" algn="tl">
                    <a:srgbClr val="000000">
                      <a:alpha val="43137"/>
                    </a:srgbClr>
                  </a:outerShdw>
                </a:effectLst>
              </a:rPr>
              <a:t>copada en tròç</a:t>
            </a:r>
          </a:p>
          <a:p>
            <a:pPr algn="ctr"/>
            <a:r>
              <a:rPr lang="fr-FR" smtClean="0">
                <a:solidFill>
                  <a:schemeClr val="accent3">
                    <a:lumMod val="75000"/>
                  </a:schemeClr>
                </a:solidFill>
                <a:effectLst>
                  <a:outerShdw blurRad="38100" dist="38100" dir="2700000" algn="tl">
                    <a:srgbClr val="000000">
                      <a:alpha val="43137"/>
                    </a:srgbClr>
                  </a:outerShdw>
                </a:effectLst>
              </a:rPr>
              <a:t>–</a:t>
            </a:r>
          </a:p>
          <a:p>
            <a:pPr algn="ctr"/>
            <a:r>
              <a:rPr lang="fr-FR" smtClean="0">
                <a:solidFill>
                  <a:schemeClr val="accent3">
                    <a:lumMod val="75000"/>
                  </a:schemeClr>
                </a:solidFill>
                <a:effectLst>
                  <a:outerShdw blurRad="38100" dist="38100" dir="2700000" algn="tl">
                    <a:srgbClr val="000000">
                      <a:alpha val="43137"/>
                    </a:srgbClr>
                  </a:outerShdw>
                </a:effectLst>
              </a:rPr>
              <a:t> </a:t>
            </a:r>
            <a:r>
              <a:rPr lang="fr-FR" smtClean="0">
                <a:solidFill>
                  <a:srgbClr val="FFC54A"/>
                </a:solidFill>
                <a:effectLst>
                  <a:outerShdw blurRad="38100" dist="38100" dir="2700000" algn="tl">
                    <a:srgbClr val="000000">
                      <a:alpha val="43137"/>
                    </a:srgbClr>
                  </a:outerShdw>
                </a:effectLst>
              </a:rPr>
              <a:t>C</a:t>
            </a:r>
            <a:r>
              <a:rPr lang="fr-FR" smtClean="0">
                <a:solidFill>
                  <a:schemeClr val="accent3">
                    <a:lumMod val="75000"/>
                  </a:schemeClr>
                </a:solidFill>
                <a:effectLst>
                  <a:outerShdw blurRad="38100" dist="38100" dir="2700000" algn="tl">
                    <a:srgbClr val="000000">
                      <a:alpha val="43137"/>
                    </a:srgbClr>
                  </a:outerShdw>
                </a:effectLst>
              </a:rPr>
              <a:t>reacion deus</a:t>
            </a:r>
          </a:p>
          <a:p>
            <a:pPr algn="ctr"/>
            <a:r>
              <a:rPr lang="fr-FR" smtClean="0">
                <a:solidFill>
                  <a:schemeClr val="accent3">
                    <a:lumMod val="75000"/>
                  </a:schemeClr>
                </a:solidFill>
                <a:effectLst>
                  <a:outerShdw blurRad="38100" dist="38100" dir="2700000" algn="tl">
                    <a:srgbClr val="000000">
                      <a:alpha val="43137"/>
                    </a:srgbClr>
                  </a:outerShdw>
                </a:effectLst>
              </a:rPr>
              <a:t>departaments</a:t>
            </a:r>
          </a:p>
          <a:p>
            <a:pPr algn="ctr"/>
            <a:r>
              <a:rPr lang="fr-FR" smtClean="0">
                <a:solidFill>
                  <a:schemeClr val="accent3">
                    <a:lumMod val="75000"/>
                  </a:schemeClr>
                </a:solidFill>
                <a:effectLst>
                  <a:outerShdw blurRad="38100" dist="38100" dir="2700000" algn="tl">
                    <a:srgbClr val="000000">
                      <a:alpha val="43137"/>
                    </a:srgbClr>
                  </a:outerShdw>
                </a:effectLst>
              </a:rPr>
              <a:t> arron le</a:t>
            </a:r>
          </a:p>
          <a:p>
            <a:pPr algn="ctr"/>
            <a:r>
              <a:rPr lang="fr-FR" smtClean="0">
                <a:solidFill>
                  <a:schemeClr val="accent3">
                    <a:lumMod val="75000"/>
                  </a:schemeClr>
                </a:solidFill>
                <a:effectLst>
                  <a:outerShdw blurRad="38100" dist="38100" dir="2700000" algn="tl">
                    <a:srgbClr val="000000">
                      <a:alpha val="43137"/>
                    </a:srgbClr>
                  </a:outerShdw>
                </a:effectLst>
              </a:rPr>
              <a:t> </a:t>
            </a:r>
            <a:r>
              <a:rPr lang="fr-FR" smtClean="0">
                <a:solidFill>
                  <a:srgbClr val="FFC54A"/>
                </a:solidFill>
                <a:effectLst>
                  <a:outerShdw blurRad="38100" dist="38100" dir="2700000" algn="tl">
                    <a:srgbClr val="000000">
                      <a:alpha val="43137"/>
                    </a:srgbClr>
                  </a:outerShdw>
                </a:effectLst>
              </a:rPr>
              <a:t>R</a:t>
            </a:r>
            <a:r>
              <a:rPr lang="fr-FR" smtClean="0">
                <a:solidFill>
                  <a:schemeClr val="accent3">
                    <a:lumMod val="75000"/>
                  </a:schemeClr>
                </a:solidFill>
                <a:effectLst>
                  <a:outerShdw blurRad="38100" dist="38100" dir="2700000" algn="tl">
                    <a:srgbClr val="000000">
                      <a:alpha val="43137"/>
                    </a:srgbClr>
                  </a:outerShdw>
                </a:effectLst>
              </a:rPr>
              <a:t>evolucion francesa</a:t>
            </a:r>
          </a:p>
          <a:p>
            <a:pPr algn="ctr"/>
            <a:r>
              <a:rPr lang="fr-FR" smtClean="0">
                <a:solidFill>
                  <a:schemeClr val="accent3">
                    <a:lumMod val="75000"/>
                  </a:schemeClr>
                </a:solidFill>
                <a:effectLst>
                  <a:outerShdw blurRad="38100" dist="38100" dir="2700000" algn="tl">
                    <a:srgbClr val="000000">
                      <a:alpha val="43137"/>
                    </a:srgbClr>
                  </a:outerShdw>
                </a:effectLst>
              </a:rPr>
              <a:t>de</a:t>
            </a:r>
          </a:p>
          <a:p>
            <a:pPr algn="ctr"/>
            <a:r>
              <a:rPr lang="fr-FR" smtClean="0">
                <a:solidFill>
                  <a:schemeClr val="accent3">
                    <a:lumMod val="75000"/>
                  </a:schemeClr>
                </a:solidFill>
                <a:effectLst>
                  <a:outerShdw blurRad="38100" dist="38100" dir="2700000" algn="tl">
                    <a:srgbClr val="000000">
                      <a:alpha val="43137"/>
                    </a:srgbClr>
                  </a:outerShdw>
                </a:effectLst>
              </a:rPr>
              <a:t>1789 </a:t>
            </a:r>
            <a:endParaRPr lang="fr-FR">
              <a:solidFill>
                <a:schemeClr val="accent3">
                  <a:lumMod val="75000"/>
                </a:schemeClr>
              </a:solidFill>
              <a:effectLst>
                <a:outerShdw blurRad="38100" dist="38100" dir="2700000" algn="tl">
                  <a:srgbClr val="000000">
                    <a:alpha val="43137"/>
                  </a:srgbClr>
                </a:outerShdw>
              </a:effectLst>
            </a:endParaRPr>
          </a:p>
        </p:txBody>
      </p:sp>
      <p:pic>
        <p:nvPicPr>
          <p:cNvPr id="4098" name="Picture 2" descr="C:\Users\JJ\Desktop\Gasc-.jpg"/>
          <p:cNvPicPr>
            <a:picLocks noChangeAspect="1" noChangeArrowheads="1"/>
          </p:cNvPicPr>
          <p:nvPr/>
        </p:nvPicPr>
        <p:blipFill>
          <a:blip r:embed="rId3"/>
          <a:srcRect/>
          <a:stretch>
            <a:fillRect/>
          </a:stretch>
        </p:blipFill>
        <p:spPr bwMode="auto">
          <a:xfrm>
            <a:off x="2285984" y="1428736"/>
            <a:ext cx="6599268" cy="4656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142984"/>
            <a:ext cx="1214446" cy="571504"/>
          </a:xfrm>
        </p:spPr>
        <p:txBody>
          <a:bodyPr>
            <a:noAutofit/>
          </a:bodyPr>
          <a:lstStyle/>
          <a:p>
            <a:pPr algn="ctr"/>
            <a:r>
              <a:rPr lang="fr-FR" sz="1400" smtClean="0">
                <a:solidFill>
                  <a:srgbClr val="FFC54A"/>
                </a:solidFill>
                <a:effectLst>
                  <a:outerShdw blurRad="38100" dist="38100" dir="2700000" algn="tl">
                    <a:srgbClr val="000000">
                      <a:alpha val="43137"/>
                    </a:srgbClr>
                  </a:outerShdw>
                </a:effectLst>
              </a:rPr>
              <a:t>M</a:t>
            </a:r>
            <a:r>
              <a:rPr lang="fr-FR" sz="1400" smtClean="0">
                <a:solidFill>
                  <a:schemeClr val="accent3">
                    <a:lumMod val="40000"/>
                    <a:lumOff val="60000"/>
                  </a:schemeClr>
                </a:solidFill>
                <a:effectLst>
                  <a:outerShdw blurRad="38100" dist="38100" dir="2700000" algn="tl">
                    <a:srgbClr val="000000">
                      <a:alpha val="43137"/>
                    </a:srgbClr>
                  </a:outerShdw>
                </a:effectLst>
              </a:rPr>
              <a:t>amisan</a:t>
            </a:r>
            <a:br>
              <a:rPr lang="fr-FR" sz="1400" smtClean="0">
                <a:solidFill>
                  <a:schemeClr val="accent3">
                    <a:lumMod val="40000"/>
                    <a:lumOff val="60000"/>
                  </a:schemeClr>
                </a:solidFill>
                <a:effectLst>
                  <a:outerShdw blurRad="38100" dist="38100" dir="2700000" algn="tl">
                    <a:srgbClr val="000000">
                      <a:alpha val="43137"/>
                    </a:srgbClr>
                  </a:outerShdw>
                </a:effectLst>
              </a:rPr>
            </a:br>
            <a:r>
              <a:rPr lang="fr-FR" sz="1400" smtClean="0">
                <a:solidFill>
                  <a:schemeClr val="accent3">
                    <a:lumMod val="40000"/>
                    <a:lumOff val="60000"/>
                  </a:schemeClr>
                </a:solidFill>
                <a:effectLst>
                  <a:outerShdw blurRad="38100" dist="38100" dir="2700000" algn="tl">
                    <a:srgbClr val="000000">
                      <a:alpha val="43137"/>
                    </a:srgbClr>
                  </a:outerShdw>
                </a:effectLst>
              </a:rPr>
              <a:t>vila gascona</a:t>
            </a:r>
            <a:endParaRPr lang="fr-FR" sz="1400">
              <a:solidFill>
                <a:schemeClr val="accent3">
                  <a:lumMod val="40000"/>
                  <a:lumOff val="60000"/>
                </a:schemeClr>
              </a:solidFill>
              <a:effectLst>
                <a:outerShdw blurRad="38100" dist="38100" dir="2700000" algn="tl">
                  <a:srgbClr val="000000">
                    <a:alpha val="43137"/>
                  </a:srgbClr>
                </a:outerShdw>
              </a:effectLst>
            </a:endParaRPr>
          </a:p>
        </p:txBody>
      </p:sp>
      <p:sp>
        <p:nvSpPr>
          <p:cNvPr id="4" name="ZoneTexte 3"/>
          <p:cNvSpPr txBox="1"/>
          <p:nvPr/>
        </p:nvSpPr>
        <p:spPr>
          <a:xfrm>
            <a:off x="785786" y="2571744"/>
            <a:ext cx="1500198" cy="1015663"/>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o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òrn</a:t>
            </a:r>
          </a:p>
          <a:p>
            <a:pPr algn="ctr"/>
            <a:r>
              <a:rPr lang="fr-FR" sz="2000" smtClean="0">
                <a:solidFill>
                  <a:schemeClr val="accent3">
                    <a:lumMod val="75000"/>
                  </a:schemeClr>
                </a:solidFill>
                <a:effectLst>
                  <a:outerShdw blurRad="38100" dist="38100" dir="2700000" algn="tl">
                    <a:srgbClr val="000000">
                      <a:alpha val="43137"/>
                    </a:srgbClr>
                  </a:outerShdw>
                </a:effectLst>
              </a:rPr>
              <a:t>en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asconha</a:t>
            </a:r>
            <a:endParaRPr lang="fr-FR" sz="2000">
              <a:solidFill>
                <a:schemeClr val="accent3">
                  <a:lumMod val="75000"/>
                </a:schemeClr>
              </a:solidFill>
              <a:effectLst>
                <a:outerShdw blurRad="38100" dist="38100" dir="2700000" algn="tl">
                  <a:srgbClr val="000000">
                    <a:alpha val="43137"/>
                  </a:srgbClr>
                </a:outerShdw>
              </a:effectLst>
            </a:endParaRPr>
          </a:p>
        </p:txBody>
      </p:sp>
      <p:pic>
        <p:nvPicPr>
          <p:cNvPr id="6" name="Image 5" descr="Carte Gascogne.jpg"/>
          <p:cNvPicPr>
            <a:picLocks noChangeAspect="1"/>
          </p:cNvPicPr>
          <p:nvPr/>
        </p:nvPicPr>
        <p:blipFill>
          <a:blip r:embed="rId3"/>
          <a:stretch>
            <a:fillRect/>
          </a:stretch>
        </p:blipFill>
        <p:spPr>
          <a:xfrm>
            <a:off x="2928926" y="571480"/>
            <a:ext cx="4214842" cy="5805234"/>
          </a:xfrm>
          <a:prstGeom prst="rect">
            <a:avLst/>
          </a:prstGeom>
        </p:spPr>
      </p:pic>
      <p:sp>
        <p:nvSpPr>
          <p:cNvPr id="7" name="ZoneTexte 6"/>
          <p:cNvSpPr txBox="1"/>
          <p:nvPr/>
        </p:nvSpPr>
        <p:spPr>
          <a:xfrm>
            <a:off x="2428860" y="3143248"/>
            <a:ext cx="478016" cy="369332"/>
          </a:xfrm>
          <a:prstGeom prst="rect">
            <a:avLst/>
          </a:prstGeom>
          <a:noFill/>
        </p:spPr>
        <p:txBody>
          <a:bodyPr wrap="none" rtlCol="0">
            <a:spAutoFit/>
          </a:bodyPr>
          <a:lstStyle/>
          <a:p>
            <a:r>
              <a:rPr lang="fr-FR" smtClean="0">
                <a:solidFill>
                  <a:schemeClr val="accent3">
                    <a:lumMod val="75000"/>
                  </a:schemeClr>
                </a:solidFill>
              </a:rPr>
              <a:t>--&gt;</a:t>
            </a:r>
            <a:endParaRPr lang="fr-FR">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071546"/>
            <a:ext cx="1357322" cy="571504"/>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3" name="ZoneTexte 2"/>
          <p:cNvSpPr txBox="1"/>
          <p:nvPr/>
        </p:nvSpPr>
        <p:spPr>
          <a:xfrm>
            <a:off x="428596" y="1643050"/>
            <a:ext cx="8286808" cy="954107"/>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A</a:t>
            </a:r>
            <a:r>
              <a:rPr lang="fr-FR" sz="2000" smtClean="0">
                <a:solidFill>
                  <a:schemeClr val="accent3">
                    <a:lumMod val="75000"/>
                  </a:schemeClr>
                </a:solidFill>
                <a:effectLst>
                  <a:outerShdw blurRad="38100" dist="38100" dir="2700000" algn="tl">
                    <a:srgbClr val="000000">
                      <a:alpha val="43137"/>
                    </a:srgbClr>
                  </a:outerShdw>
                </a:effectLst>
              </a:rPr>
              <a:t>rron l'istoric,  </a:t>
            </a:r>
            <a:r>
              <a:rPr lang="fr-FR" sz="1600" smtClean="0">
                <a:effectLst>
                  <a:outerShdw blurRad="38100" dist="38100" dir="2700000" algn="tl">
                    <a:srgbClr val="000000">
                      <a:alpha val="43137"/>
                    </a:srgbClr>
                  </a:outerShdw>
                </a:effectLst>
              </a:rPr>
              <a:t>Après l'historique,</a:t>
            </a:r>
            <a:endParaRPr lang="fr-FR" sz="2000" smtClean="0">
              <a:effectLst>
                <a:outerShdw blurRad="38100" dist="38100" dir="2700000" algn="tl">
                  <a:srgbClr val="000000">
                    <a:alpha val="43137"/>
                  </a:srgbClr>
                </a:outerShdw>
              </a:effectLst>
            </a:endParaRPr>
          </a:p>
          <a:p>
            <a:pPr algn="ctr"/>
            <a:r>
              <a:rPr lang="fr-FR" sz="2000" smtClean="0">
                <a:solidFill>
                  <a:schemeClr val="accent3">
                    <a:lumMod val="75000"/>
                  </a:schemeClr>
                </a:solidFill>
                <a:effectLst>
                  <a:outerShdw blurRad="38100" dist="38100" dir="2700000" algn="tl">
                    <a:srgbClr val="000000">
                      <a:alpha val="43137"/>
                    </a:srgbClr>
                  </a:outerShdw>
                </a:effectLst>
              </a:rPr>
              <a:t>le lenga gascona on se tròba dens lo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òrn e alhors?</a:t>
            </a:r>
          </a:p>
          <a:p>
            <a:pPr algn="ctr"/>
            <a:r>
              <a:rPr lang="fr-FR" sz="1600" smtClean="0">
                <a:effectLst>
                  <a:outerShdw blurRad="38100" dist="38100" dir="2700000" algn="tl">
                    <a:srgbClr val="000000">
                      <a:alpha val="43137"/>
                    </a:srgbClr>
                  </a:outerShdw>
                </a:effectLst>
              </a:rPr>
              <a:t>la langue gasconne où se trouve-t-elle dans le Born et ailleurs ?</a:t>
            </a:r>
            <a:endParaRPr lang="fr-FR" sz="1600">
              <a:effectLst>
                <a:outerShdw blurRad="38100" dist="38100" dir="2700000" algn="tl">
                  <a:srgbClr val="000000">
                    <a:alpha val="43137"/>
                  </a:srgbClr>
                </a:outerShdw>
              </a:effectLst>
            </a:endParaRPr>
          </a:p>
        </p:txBody>
      </p:sp>
      <p:sp>
        <p:nvSpPr>
          <p:cNvPr id="4" name="ZoneTexte 3"/>
          <p:cNvSpPr txBox="1"/>
          <p:nvPr/>
        </p:nvSpPr>
        <p:spPr>
          <a:xfrm>
            <a:off x="1643042" y="2857496"/>
            <a:ext cx="5857916" cy="3046988"/>
          </a:xfrm>
          <a:prstGeom prst="rect">
            <a:avLst/>
          </a:prstGeom>
          <a:noFill/>
        </p:spPr>
        <p:txBody>
          <a:bodyPr wrap="square" rtlCol="0">
            <a:spAutoFit/>
          </a:bodyPr>
          <a:lstStyle/>
          <a:p>
            <a:pPr algn="ctr"/>
            <a:r>
              <a:rPr lang="fr-FR" sz="2400" smtClean="0">
                <a:solidFill>
                  <a:srgbClr val="FFC54A"/>
                </a:solidFill>
                <a:effectLst>
                  <a:outerShdw blurRad="38100" dist="38100" dir="2700000" algn="tl">
                    <a:srgbClr val="000000">
                      <a:alpha val="43137"/>
                    </a:srgbClr>
                  </a:outerShdw>
                </a:effectLst>
              </a:rPr>
              <a:t>P</a:t>
            </a:r>
            <a:r>
              <a:rPr lang="fr-FR" sz="2400" smtClean="0">
                <a:solidFill>
                  <a:schemeClr val="accent3">
                    <a:lumMod val="75000"/>
                  </a:schemeClr>
                </a:solidFill>
                <a:effectLst>
                  <a:outerShdw blurRad="38100" dist="38100" dir="2700000" algn="tl">
                    <a:srgbClr val="000000">
                      <a:alpha val="43137"/>
                    </a:srgbClr>
                  </a:outerShdw>
                </a:effectLst>
              </a:rPr>
              <a:t>ertot ! </a:t>
            </a:r>
            <a:r>
              <a:rPr lang="fr-FR" sz="2000" smtClean="0">
                <a:effectLst>
                  <a:outerShdw blurRad="38100" dist="38100" dir="2700000" algn="tl">
                    <a:srgbClr val="000000">
                      <a:alpha val="43137"/>
                    </a:srgbClr>
                  </a:outerShdw>
                </a:effectLst>
              </a:rPr>
              <a:t>Partout</a:t>
            </a:r>
            <a:endParaRPr lang="fr-FR" sz="2400" smtClean="0">
              <a:effectLst>
                <a:outerShdw blurRad="38100" dist="38100" dir="2700000" algn="tl">
                  <a:srgbClr val="000000">
                    <a:alpha val="43137"/>
                  </a:srgbClr>
                </a:outerShdw>
              </a:effectLst>
            </a:endParaRPr>
          </a:p>
          <a:p>
            <a:pPr algn="ctr"/>
            <a:endParaRPr lang="fr-FR" sz="2400" smtClean="0">
              <a:solidFill>
                <a:srgbClr val="FFC54A"/>
              </a:solidFill>
              <a:effectLst>
                <a:outerShdw blurRad="38100" dist="38100" dir="2700000" algn="tl">
                  <a:srgbClr val="000000">
                    <a:alpha val="43137"/>
                  </a:srgbClr>
                </a:outerShdw>
              </a:effectLst>
            </a:endParaRPr>
          </a:p>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stujada ! </a:t>
            </a:r>
            <a:r>
              <a:rPr lang="fr-FR" sz="2000" smtClean="0">
                <a:effectLst>
                  <a:outerShdw blurRad="38100" dist="38100" dir="2700000" algn="tl">
                    <a:srgbClr val="000000">
                      <a:alpha val="43137"/>
                    </a:srgbClr>
                  </a:outerShdw>
                </a:effectLst>
              </a:rPr>
              <a:t>Cachée !</a:t>
            </a:r>
            <a:endParaRPr lang="fr-FR" sz="2400" smtClean="0">
              <a:effectLst>
                <a:outerShdw blurRad="38100" dist="38100" dir="2700000" algn="tl">
                  <a:srgbClr val="000000">
                    <a:alpha val="43137"/>
                  </a:srgbClr>
                </a:outerShdw>
              </a:effectLst>
            </a:endParaRPr>
          </a:p>
          <a:p>
            <a:pPr algn="ctr"/>
            <a:endParaRPr lang="fr-FR" sz="2400" smtClean="0">
              <a:solidFill>
                <a:srgbClr val="FFC54A"/>
              </a:solidFill>
              <a:effectLst>
                <a:outerShdw blurRad="38100" dist="38100" dir="2700000" algn="tl">
                  <a:srgbClr val="000000">
                    <a:alpha val="43137"/>
                  </a:srgbClr>
                </a:outerShdw>
              </a:effectLst>
            </a:endParaRPr>
          </a:p>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n causa  </a:t>
            </a:r>
            <a:r>
              <a:rPr lang="fr-FR" sz="2000" smtClean="0">
                <a:effectLst>
                  <a:outerShdw blurRad="38100" dist="38100" dir="2700000" algn="tl">
                    <a:srgbClr val="000000">
                      <a:alpha val="43137"/>
                    </a:srgbClr>
                  </a:outerShdw>
                </a:effectLst>
              </a:rPr>
              <a:t>A cause</a:t>
            </a:r>
            <a:endParaRPr lang="fr-FR" sz="2400" smtClean="0">
              <a:effectLst>
                <a:outerShdw blurRad="38100" dist="38100" dir="2700000" algn="tl">
                  <a:srgbClr val="000000">
                    <a:alpha val="43137"/>
                  </a:srgbClr>
                </a:outerShdw>
              </a:effectLst>
            </a:endParaRPr>
          </a:p>
          <a:p>
            <a:pPr algn="ctr"/>
            <a:r>
              <a:rPr lang="fr-FR" sz="2400" smtClean="0">
                <a:solidFill>
                  <a:schemeClr val="accent3">
                    <a:lumMod val="75000"/>
                  </a:schemeClr>
                </a:solidFill>
                <a:effectLst>
                  <a:outerShdw blurRad="38100" dist="38100" dir="2700000" algn="tl">
                    <a:srgbClr val="000000">
                      <a:alpha val="43137"/>
                    </a:srgbClr>
                  </a:outerShdw>
                </a:effectLst>
              </a:rPr>
              <a:t>de le lenga francesa</a:t>
            </a:r>
            <a:r>
              <a:rPr lang="fr-FR" sz="2400" smtClean="0">
                <a:solidFill>
                  <a:srgbClr val="FFC54A"/>
                </a:solidFill>
                <a:effectLst>
                  <a:outerShdw blurRad="38100" dist="38100" dir="2700000" algn="tl">
                    <a:srgbClr val="000000">
                      <a:alpha val="43137"/>
                    </a:srgbClr>
                  </a:outerShdw>
                </a:effectLst>
              </a:rPr>
              <a:t> </a:t>
            </a:r>
            <a:r>
              <a:rPr lang="fr-FR" sz="2000" smtClean="0">
                <a:effectLst>
                  <a:outerShdw blurRad="38100" dist="38100" dir="2700000" algn="tl">
                    <a:srgbClr val="000000">
                      <a:alpha val="43137"/>
                    </a:srgbClr>
                  </a:outerShdw>
                </a:effectLst>
              </a:rPr>
              <a:t>de la langue française </a:t>
            </a:r>
          </a:p>
          <a:p>
            <a:pPr algn="ctr"/>
            <a:r>
              <a:rPr lang="fr-FR" sz="2400" smtClean="0">
                <a:solidFill>
                  <a:schemeClr val="accent3">
                    <a:lumMod val="75000"/>
                  </a:schemeClr>
                </a:solidFill>
                <a:effectLst>
                  <a:outerShdw blurRad="38100" dist="38100" dir="2700000" algn="tl">
                    <a:srgbClr val="000000">
                      <a:alpha val="43137"/>
                    </a:srgbClr>
                  </a:outerShdw>
                </a:effectLst>
              </a:rPr>
              <a:t>dont a tot envadit e pres le soa plaça.</a:t>
            </a:r>
          </a:p>
          <a:p>
            <a:pPr algn="ctr"/>
            <a:r>
              <a:rPr lang="fr-FR" sz="2400" smtClean="0">
                <a:solidFill>
                  <a:srgbClr val="FFC54A"/>
                </a:solidFill>
                <a:effectLst>
                  <a:outerShdw blurRad="38100" dist="38100" dir="2700000" algn="tl">
                    <a:srgbClr val="000000">
                      <a:alpha val="43137"/>
                    </a:srgbClr>
                  </a:outerShdw>
                </a:effectLst>
              </a:rPr>
              <a:t> </a:t>
            </a:r>
            <a:r>
              <a:rPr lang="fr-FR" sz="2000" smtClean="0">
                <a:effectLst>
                  <a:outerShdw blurRad="38100" dist="38100" dir="2700000" algn="tl">
                    <a:srgbClr val="000000">
                      <a:alpha val="43137"/>
                    </a:srgbClr>
                  </a:outerShdw>
                </a:effectLst>
              </a:rPr>
              <a:t>qui a tout envahi et pris sa place</a:t>
            </a:r>
            <a:endParaRPr lang="fr-FR" sz="200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928670"/>
            <a:ext cx="1109642" cy="642942"/>
          </a:xfrm>
        </p:spPr>
        <p:txBody>
          <a:bodyPr>
            <a:noAutofit/>
          </a:bodyPr>
          <a:lstStyle/>
          <a:p>
            <a:pPr algn="ctr"/>
            <a:r>
              <a:rPr lang="fr-FR" sz="1400" smtClean="0">
                <a:solidFill>
                  <a:srgbClr val="FFC54A"/>
                </a:solidFill>
                <a:effectLst>
                  <a:outerShdw blurRad="38100" dist="38100" dir="2700000" algn="tl">
                    <a:srgbClr val="000000">
                      <a:alpha val="43137"/>
                    </a:srgbClr>
                  </a:outerShdw>
                </a:effectLst>
              </a:rPr>
              <a:t>M</a:t>
            </a:r>
            <a:r>
              <a:rPr lang="fr-FR" sz="1400" smtClean="0">
                <a:solidFill>
                  <a:schemeClr val="accent3">
                    <a:lumMod val="75000"/>
                  </a:schemeClr>
                </a:solidFill>
                <a:effectLst>
                  <a:outerShdw blurRad="38100" dist="38100" dir="2700000" algn="tl">
                    <a:srgbClr val="000000">
                      <a:alpha val="43137"/>
                    </a:srgbClr>
                  </a:outerShdw>
                </a:effectLst>
              </a:rPr>
              <a:t>amisan</a:t>
            </a:r>
            <a:br>
              <a:rPr lang="fr-FR" sz="1400" smtClean="0">
                <a:solidFill>
                  <a:schemeClr val="accent3">
                    <a:lumMod val="75000"/>
                  </a:schemeClr>
                </a:solidFill>
                <a:effectLst>
                  <a:outerShdw blurRad="38100" dist="38100" dir="2700000" algn="tl">
                    <a:srgbClr val="000000">
                      <a:alpha val="43137"/>
                    </a:srgbClr>
                  </a:outerShdw>
                </a:effectLst>
              </a:rPr>
            </a:br>
            <a:r>
              <a:rPr lang="fr-FR" sz="1400" smtClean="0">
                <a:solidFill>
                  <a:schemeClr val="accent3">
                    <a:lumMod val="75000"/>
                  </a:schemeClr>
                </a:solidFill>
                <a:effectLst>
                  <a:outerShdw blurRad="38100" dist="38100" dir="2700000" algn="tl">
                    <a:srgbClr val="000000">
                      <a:alpha val="43137"/>
                    </a:srgbClr>
                  </a:outerShdw>
                </a:effectLst>
              </a:rPr>
              <a:t>vila gascona</a:t>
            </a:r>
            <a:endParaRPr lang="fr-FR" sz="14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642910" y="3143248"/>
            <a:ext cx="1500198" cy="400110"/>
          </a:xfrm>
          <a:prstGeom prst="rect">
            <a:avLst/>
          </a:prstGeom>
          <a:noFill/>
        </p:spPr>
        <p:txBody>
          <a:bodyPr wrap="square" rtlCol="0">
            <a:spAutoFit/>
          </a:bodyPr>
          <a:lstStyle/>
          <a:p>
            <a:pPr algn="ctr"/>
            <a:r>
              <a:rPr lang="fr-FR" sz="2000" smtClean="0">
                <a:solidFill>
                  <a:srgbClr val="FFC54A"/>
                </a:solidFill>
              </a:rPr>
              <a:t>L</a:t>
            </a:r>
            <a:r>
              <a:rPr lang="fr-FR" sz="2000" smtClean="0">
                <a:solidFill>
                  <a:schemeClr val="accent3">
                    <a:lumMod val="75000"/>
                  </a:schemeClr>
                </a:solidFill>
              </a:rPr>
              <a:t>o </a:t>
            </a:r>
            <a:r>
              <a:rPr lang="fr-FR" sz="2000" smtClean="0">
                <a:solidFill>
                  <a:srgbClr val="FFC54A"/>
                </a:solidFill>
              </a:rPr>
              <a:t>B</a:t>
            </a:r>
            <a:r>
              <a:rPr lang="fr-FR" sz="2000" smtClean="0">
                <a:solidFill>
                  <a:schemeClr val="accent3">
                    <a:lumMod val="75000"/>
                  </a:schemeClr>
                </a:solidFill>
              </a:rPr>
              <a:t>òrn</a:t>
            </a:r>
            <a:endParaRPr lang="fr-FR" sz="2000">
              <a:solidFill>
                <a:schemeClr val="accent3">
                  <a:lumMod val="75000"/>
                </a:schemeClr>
              </a:solidFill>
            </a:endParaRPr>
          </a:p>
        </p:txBody>
      </p:sp>
      <p:pic>
        <p:nvPicPr>
          <p:cNvPr id="5" name="Image 4" descr="Peís de Bòrn Comunas.jpg"/>
          <p:cNvPicPr>
            <a:picLocks noChangeAspect="1"/>
          </p:cNvPicPr>
          <p:nvPr/>
        </p:nvPicPr>
        <p:blipFill>
          <a:blip r:embed="rId3"/>
          <a:stretch>
            <a:fillRect/>
          </a:stretch>
        </p:blipFill>
        <p:spPr>
          <a:xfrm>
            <a:off x="2428860" y="428604"/>
            <a:ext cx="4762500" cy="6072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928670"/>
            <a:ext cx="1109642" cy="642942"/>
          </a:xfrm>
        </p:spPr>
        <p:txBody>
          <a:bodyPr>
            <a:noAutofit/>
          </a:bodyPr>
          <a:lstStyle/>
          <a:p>
            <a:pPr algn="ctr"/>
            <a:r>
              <a:rPr lang="fr-FR" sz="1400" smtClean="0">
                <a:solidFill>
                  <a:srgbClr val="FFC54A"/>
                </a:solidFill>
                <a:effectLst>
                  <a:outerShdw blurRad="38100" dist="38100" dir="2700000" algn="tl">
                    <a:srgbClr val="000000">
                      <a:alpha val="43137"/>
                    </a:srgbClr>
                  </a:outerShdw>
                </a:effectLst>
              </a:rPr>
              <a:t>M</a:t>
            </a:r>
            <a:r>
              <a:rPr lang="fr-FR" sz="1400" smtClean="0">
                <a:solidFill>
                  <a:schemeClr val="accent3">
                    <a:lumMod val="75000"/>
                  </a:schemeClr>
                </a:solidFill>
                <a:effectLst>
                  <a:outerShdw blurRad="38100" dist="38100" dir="2700000" algn="tl">
                    <a:srgbClr val="000000">
                      <a:alpha val="43137"/>
                    </a:srgbClr>
                  </a:outerShdw>
                </a:effectLst>
              </a:rPr>
              <a:t>amisan</a:t>
            </a:r>
            <a:br>
              <a:rPr lang="fr-FR" sz="1400" smtClean="0">
                <a:solidFill>
                  <a:schemeClr val="accent3">
                    <a:lumMod val="75000"/>
                  </a:schemeClr>
                </a:solidFill>
                <a:effectLst>
                  <a:outerShdw blurRad="38100" dist="38100" dir="2700000" algn="tl">
                    <a:srgbClr val="000000">
                      <a:alpha val="43137"/>
                    </a:srgbClr>
                  </a:outerShdw>
                </a:effectLst>
              </a:rPr>
            </a:br>
            <a:r>
              <a:rPr lang="fr-FR" sz="1400" smtClean="0">
                <a:solidFill>
                  <a:schemeClr val="accent3">
                    <a:lumMod val="75000"/>
                  </a:schemeClr>
                </a:solidFill>
                <a:effectLst>
                  <a:outerShdw blurRad="38100" dist="38100" dir="2700000" algn="tl">
                    <a:srgbClr val="000000">
                      <a:alpha val="43137"/>
                    </a:srgbClr>
                  </a:outerShdw>
                </a:effectLst>
              </a:rPr>
              <a:t>vila gascona</a:t>
            </a:r>
            <a:endParaRPr lang="fr-FR" sz="14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642910" y="3143248"/>
            <a:ext cx="1500198" cy="1323439"/>
          </a:xfrm>
          <a:prstGeom prst="rect">
            <a:avLst/>
          </a:prstGeom>
          <a:noFill/>
        </p:spPr>
        <p:txBody>
          <a:bodyPr wrap="square" rtlCol="0">
            <a:spAutoFit/>
          </a:bodyPr>
          <a:lstStyle/>
          <a:p>
            <a:pPr algn="ctr"/>
            <a:r>
              <a:rPr lang="fr-FR" sz="2000" smtClean="0">
                <a:solidFill>
                  <a:srgbClr val="FFC54A"/>
                </a:solidFill>
              </a:rPr>
              <a:t>L</a:t>
            </a:r>
            <a:r>
              <a:rPr lang="fr-FR" sz="2000" smtClean="0">
                <a:solidFill>
                  <a:schemeClr val="accent3">
                    <a:lumMod val="75000"/>
                  </a:schemeClr>
                </a:solidFill>
              </a:rPr>
              <a:t>o </a:t>
            </a:r>
            <a:r>
              <a:rPr lang="fr-FR" sz="2000" smtClean="0">
                <a:solidFill>
                  <a:srgbClr val="FFC54A"/>
                </a:solidFill>
              </a:rPr>
              <a:t>B</a:t>
            </a:r>
            <a:r>
              <a:rPr lang="fr-FR" sz="2000" smtClean="0">
                <a:solidFill>
                  <a:schemeClr val="accent3">
                    <a:lumMod val="75000"/>
                  </a:schemeClr>
                </a:solidFill>
              </a:rPr>
              <a:t>òrn</a:t>
            </a:r>
          </a:p>
          <a:p>
            <a:pPr algn="ctr"/>
            <a:r>
              <a:rPr lang="fr-FR" sz="2000" smtClean="0">
                <a:solidFill>
                  <a:schemeClr val="accent3">
                    <a:lumMod val="75000"/>
                  </a:schemeClr>
                </a:solidFill>
              </a:rPr>
              <a:t>e lo</a:t>
            </a:r>
          </a:p>
          <a:p>
            <a:pPr algn="ctr"/>
            <a:r>
              <a:rPr lang="fr-FR" sz="2000" smtClean="0">
                <a:solidFill>
                  <a:schemeClr val="accent4">
                    <a:lumMod val="75000"/>
                  </a:schemeClr>
                </a:solidFill>
              </a:rPr>
              <a:t>G</a:t>
            </a:r>
            <a:r>
              <a:rPr lang="fr-FR" sz="2000" smtClean="0">
                <a:solidFill>
                  <a:schemeClr val="accent3">
                    <a:lumMod val="75000"/>
                  </a:schemeClr>
                </a:solidFill>
              </a:rPr>
              <a:t>ascon negue</a:t>
            </a:r>
            <a:endParaRPr lang="fr-FR" sz="2000">
              <a:solidFill>
                <a:schemeClr val="accent3">
                  <a:lumMod val="75000"/>
                </a:schemeClr>
              </a:solidFill>
            </a:endParaRPr>
          </a:p>
        </p:txBody>
      </p:sp>
      <p:pic>
        <p:nvPicPr>
          <p:cNvPr id="5122" name="Picture 2" descr="Y:\1 - Occitan\01 - Gascon\011 - Cartas isoglòssas\carte-gascon-noir.jpg"/>
          <p:cNvPicPr>
            <a:picLocks noChangeAspect="1" noChangeArrowheads="1"/>
          </p:cNvPicPr>
          <p:nvPr/>
        </p:nvPicPr>
        <p:blipFill>
          <a:blip r:embed="rId3" cstate="print"/>
          <a:srcRect/>
          <a:stretch>
            <a:fillRect/>
          </a:stretch>
        </p:blipFill>
        <p:spPr bwMode="auto">
          <a:xfrm>
            <a:off x="3214678" y="928670"/>
            <a:ext cx="4776787" cy="57181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3108" y="1285860"/>
            <a:ext cx="5715040" cy="628640"/>
          </a:xfrm>
        </p:spPr>
        <p:txBody>
          <a:bodyPr/>
          <a:lstStyle/>
          <a:p>
            <a:pPr algn="ctr"/>
            <a:r>
              <a:rPr lang="fr-FR" sz="3600" smtClean="0">
                <a:solidFill>
                  <a:srgbClr val="FFC54A"/>
                </a:solidFill>
                <a:effectLst>
                  <a:outerShdw blurRad="38100" dist="38100" dir="2700000" algn="tl">
                    <a:srgbClr val="000000">
                      <a:alpha val="43137"/>
                    </a:srgbClr>
                  </a:outerShdw>
                </a:effectLst>
              </a:rPr>
              <a:t>M</a:t>
            </a:r>
            <a:r>
              <a:rPr lang="fr-FR" sz="3600" smtClean="0">
                <a:solidFill>
                  <a:schemeClr val="accent3">
                    <a:lumMod val="75000"/>
                  </a:schemeClr>
                </a:solidFill>
                <a:effectLst>
                  <a:outerShdw blurRad="38100" dist="38100" dir="2700000" algn="tl">
                    <a:srgbClr val="000000">
                      <a:alpha val="43137"/>
                    </a:srgbClr>
                  </a:outerShdw>
                </a:effectLst>
              </a:rPr>
              <a:t>amisan vila gascona</a:t>
            </a:r>
            <a:endParaRPr lang="fr-FR" sz="3600">
              <a:solidFill>
                <a:schemeClr val="accent3">
                  <a:lumMod val="75000"/>
                </a:schemeClr>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3071802" y="1928802"/>
            <a:ext cx="4953000" cy="500066"/>
          </a:xfrm>
        </p:spPr>
        <p:txBody>
          <a:bodyPr numCol="1">
            <a:normAutofit fontScale="55000" lnSpcReduction="20000"/>
          </a:bodyPr>
          <a:lstStyle/>
          <a:p>
            <a:pPr algn="ctr"/>
            <a:endParaRPr lang="fr-FR" smtClean="0"/>
          </a:p>
          <a:p>
            <a:pPr algn="ctr"/>
            <a:r>
              <a:rPr lang="fr-FR" sz="2500" smtClean="0">
                <a:effectLst>
                  <a:outerShdw blurRad="38100" dist="38100" dir="2700000" algn="tl">
                    <a:srgbClr val="000000">
                      <a:alpha val="43137"/>
                    </a:srgbClr>
                  </a:outerShdw>
                </a:effectLst>
                <a:latin typeface="+mj-lt"/>
              </a:rPr>
              <a:t>Mimizan  ville  gasconne</a:t>
            </a:r>
            <a:endParaRPr lang="fr-FR" sz="2500">
              <a:effectLst>
                <a:outerShdw blurRad="38100" dist="38100" dir="2700000" algn="tl">
                  <a:srgbClr val="000000">
                    <a:alpha val="43137"/>
                  </a:srgbClr>
                </a:outerShdw>
              </a:effectLst>
              <a:latin typeface="+mj-lt"/>
            </a:endParaRPr>
          </a:p>
        </p:txBody>
      </p:sp>
      <p:sp>
        <p:nvSpPr>
          <p:cNvPr id="4" name="ZoneTexte 3"/>
          <p:cNvSpPr txBox="1"/>
          <p:nvPr/>
        </p:nvSpPr>
        <p:spPr>
          <a:xfrm>
            <a:off x="428596" y="3500438"/>
            <a:ext cx="8001056" cy="2585323"/>
          </a:xfrm>
          <a:prstGeom prst="rect">
            <a:avLst/>
          </a:prstGeom>
          <a:noFill/>
        </p:spPr>
        <p:txBody>
          <a:bodyPr wrap="square" rtlCol="0">
            <a:spAutoFit/>
          </a:bodyPr>
          <a:lstStyle/>
          <a:p>
            <a:r>
              <a:rPr lang="fr-FR" smtClean="0">
                <a:solidFill>
                  <a:srgbClr val="FFC54A"/>
                </a:solidFill>
                <a:effectLst>
                  <a:outerShdw blurRad="38100" dist="38100" dir="2700000" algn="tl">
                    <a:srgbClr val="000000">
                      <a:alpha val="43137"/>
                    </a:srgbClr>
                  </a:outerShdw>
                </a:effectLst>
              </a:rPr>
              <a:t>	L</a:t>
            </a:r>
            <a:r>
              <a:rPr lang="fr-FR" smtClean="0">
                <a:solidFill>
                  <a:schemeClr val="accent3">
                    <a:lumMod val="75000"/>
                  </a:schemeClr>
                </a:solidFill>
                <a:effectLst>
                  <a:outerShdw blurRad="38100" dist="38100" dir="2700000" algn="tl">
                    <a:srgbClr val="000000">
                      <a:alpha val="43137"/>
                    </a:srgbClr>
                  </a:outerShdw>
                </a:effectLst>
              </a:rPr>
              <a:t>os </a:t>
            </a:r>
            <a:r>
              <a:rPr lang="fr-FR" smtClean="0">
                <a:solidFill>
                  <a:schemeClr val="accent3">
                    <a:lumMod val="75000"/>
                  </a:schemeClr>
                </a:solidFill>
                <a:effectLst>
                  <a:outerShdw blurRad="38100" dist="38100" dir="2700000" algn="tl">
                    <a:srgbClr val="000000">
                      <a:alpha val="43137"/>
                    </a:srgbClr>
                  </a:outerShdw>
                </a:effectLst>
              </a:rPr>
              <a:t>nòms deus lòcs originaus mamisanés que son gascons, que cau los arretrobar dens le soa fòrma ancestrau e n'arretrobar le soa significacion.</a:t>
            </a:r>
          </a:p>
          <a:p>
            <a:r>
              <a:rPr lang="fr-FR" smtClean="0">
                <a:solidFill>
                  <a:srgbClr val="FFC54A"/>
                </a:solidFill>
                <a:effectLst>
                  <a:outerShdw blurRad="38100" dist="38100" dir="2700000" algn="tl">
                    <a:srgbClr val="000000">
                      <a:alpha val="43137"/>
                    </a:srgbClr>
                  </a:outerShdw>
                </a:effectLst>
              </a:rPr>
              <a:t>Q</a:t>
            </a:r>
            <a:r>
              <a:rPr lang="fr-FR" smtClean="0">
                <a:solidFill>
                  <a:schemeClr val="accent3">
                    <a:lumMod val="75000"/>
                  </a:schemeClr>
                </a:solidFill>
                <a:effectLst>
                  <a:outerShdw blurRad="38100" dist="38100" dir="2700000" algn="tl">
                    <a:srgbClr val="000000">
                      <a:alpha val="43137"/>
                    </a:srgbClr>
                  </a:outerShdw>
                </a:effectLst>
              </a:rPr>
              <a:t>ue son dens le fòrma deu parlar dit negue deu landés, uu' prononciacion deus mòts en "œ</a:t>
            </a:r>
            <a:r>
              <a:rPr lang="fr-FR" smtClean="0">
                <a:solidFill>
                  <a:schemeClr val="accent3">
                    <a:lumMod val="75000"/>
                  </a:schemeClr>
                </a:solidFill>
                <a:effectLst>
                  <a:outerShdw blurRad="38100" dist="38100" dir="2700000" algn="tl">
                    <a:srgbClr val="000000">
                      <a:alpha val="43137"/>
                    </a:srgbClr>
                  </a:outerShdw>
                </a:effectLst>
              </a:rPr>
              <a:t>".</a:t>
            </a:r>
          </a:p>
          <a:p>
            <a:r>
              <a:rPr lang="fr-FR" smtClean="0">
                <a:solidFill>
                  <a:srgbClr val="FFC54A"/>
                </a:solidFill>
                <a:effectLst>
                  <a:outerShdw blurRad="38100" dist="38100" dir="2700000" algn="tl">
                    <a:srgbClr val="000000">
                      <a:alpha val="43137"/>
                    </a:srgbClr>
                  </a:outerShdw>
                </a:effectLst>
              </a:rPr>
              <a:t>	L</a:t>
            </a:r>
            <a:r>
              <a:rPr lang="fr-FR" smtClean="0">
                <a:effectLst>
                  <a:outerShdw blurRad="38100" dist="38100" dir="2700000" algn="tl">
                    <a:srgbClr val="000000">
                      <a:alpha val="43137"/>
                    </a:srgbClr>
                  </a:outerShdw>
                </a:effectLst>
              </a:rPr>
              <a:t>es </a:t>
            </a:r>
            <a:r>
              <a:rPr lang="fr-FR" smtClean="0">
                <a:effectLst>
                  <a:outerShdw blurRad="38100" dist="38100" dir="2700000" algn="tl">
                    <a:srgbClr val="000000">
                      <a:alpha val="43137"/>
                    </a:srgbClr>
                  </a:outerShdw>
                </a:effectLst>
              </a:rPr>
              <a:t>noms de lieux originels mimizannais sont gascons, il faut les retrouver dans leur forme ancestrale et en retrouver leur signification.</a:t>
            </a:r>
          </a:p>
          <a:p>
            <a:r>
              <a:rPr lang="fr-FR" smtClean="0">
                <a:solidFill>
                  <a:srgbClr val="FFC54A"/>
                </a:solidFill>
                <a:effectLst>
                  <a:outerShdw blurRad="38100" dist="38100" dir="2700000" algn="tl">
                    <a:srgbClr val="000000">
                      <a:alpha val="43137"/>
                    </a:srgbClr>
                  </a:outerShdw>
                </a:effectLst>
              </a:rPr>
              <a:t>I</a:t>
            </a:r>
            <a:r>
              <a:rPr lang="fr-FR" smtClean="0">
                <a:effectLst>
                  <a:outerShdw blurRad="38100" dist="38100" dir="2700000" algn="tl">
                    <a:srgbClr val="000000">
                      <a:alpha val="43137"/>
                    </a:srgbClr>
                  </a:outerShdw>
                </a:effectLst>
              </a:rPr>
              <a:t>ls sont dans la forme du parler dit noir du landais, une prononciation des mots en "œ".</a:t>
            </a:r>
          </a:p>
          <a:p>
            <a:endParaRPr lang="fr-FR">
              <a:solidFill>
                <a:schemeClr val="accent3">
                  <a:lumMod val="75000"/>
                </a:schemeClr>
              </a:solidFill>
              <a:effectLst>
                <a:outerShdw blurRad="38100" dist="38100" dir="2700000" algn="tl">
                  <a:srgbClr val="000000">
                    <a:alpha val="43137"/>
                  </a:srgbClr>
                </a:outerShdw>
              </a:effectLst>
            </a:endParaRPr>
          </a:p>
        </p:txBody>
      </p:sp>
      <p:sp>
        <p:nvSpPr>
          <p:cNvPr id="6" name="ZoneTexte 5"/>
          <p:cNvSpPr txBox="1"/>
          <p:nvPr/>
        </p:nvSpPr>
        <p:spPr>
          <a:xfrm>
            <a:off x="500034" y="1214422"/>
            <a:ext cx="1214446" cy="584775"/>
          </a:xfrm>
          <a:prstGeom prst="rect">
            <a:avLst/>
          </a:prstGeom>
          <a:noFill/>
        </p:spPr>
        <p:txBody>
          <a:bodyPr wrap="square" rtlCol="0">
            <a:spAutoFit/>
          </a:bodyPr>
          <a:lstStyle/>
          <a:p>
            <a:pPr algn="ctr"/>
            <a:r>
              <a:rPr lang="fr-FR" sz="1600" smtClean="0">
                <a:solidFill>
                  <a:srgbClr val="FFC54A"/>
                </a:solidFill>
                <a:effectLst>
                  <a:outerShdw blurRad="38100" dist="38100" dir="2700000" algn="tl">
                    <a:srgbClr val="000000">
                      <a:alpha val="43137"/>
                    </a:srgbClr>
                  </a:outerShdw>
                </a:effectLst>
                <a:latin typeface="+mj-lt"/>
              </a:rPr>
              <a:t>M</a:t>
            </a:r>
            <a:r>
              <a:rPr lang="fr-FR" sz="1600" smtClean="0">
                <a:solidFill>
                  <a:schemeClr val="accent3">
                    <a:lumMod val="75000"/>
                  </a:schemeClr>
                </a:solidFill>
                <a:effectLst>
                  <a:outerShdw blurRad="38100" dist="38100" dir="2700000" algn="tl">
                    <a:srgbClr val="000000">
                      <a:alpha val="43137"/>
                    </a:srgbClr>
                  </a:outerShdw>
                </a:effectLst>
                <a:latin typeface="+mj-lt"/>
              </a:rPr>
              <a:t>amisan</a:t>
            </a:r>
            <a:br>
              <a:rPr lang="fr-FR" sz="1600" smtClean="0">
                <a:solidFill>
                  <a:schemeClr val="accent3">
                    <a:lumMod val="75000"/>
                  </a:schemeClr>
                </a:solidFill>
                <a:effectLst>
                  <a:outerShdw blurRad="38100" dist="38100" dir="2700000" algn="tl">
                    <a:srgbClr val="000000">
                      <a:alpha val="43137"/>
                    </a:srgbClr>
                  </a:outerShdw>
                </a:effectLst>
                <a:latin typeface="+mj-lt"/>
              </a:rPr>
            </a:br>
            <a:r>
              <a:rPr lang="fr-FR" sz="1600" smtClean="0">
                <a:solidFill>
                  <a:schemeClr val="accent3">
                    <a:lumMod val="75000"/>
                  </a:schemeClr>
                </a:solidFill>
                <a:effectLst>
                  <a:outerShdw blurRad="38100" dist="38100" dir="2700000" algn="tl">
                    <a:srgbClr val="000000">
                      <a:alpha val="43137"/>
                    </a:srgbClr>
                  </a:outerShdw>
                </a:effectLst>
                <a:latin typeface="+mj-lt"/>
              </a:rPr>
              <a:t>vila gascona</a:t>
            </a:r>
            <a:endParaRPr lang="fr-FR" sz="1600">
              <a:solidFill>
                <a:schemeClr val="accent3">
                  <a:lumMod val="75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14422"/>
            <a:ext cx="1643074" cy="785818"/>
          </a:xfrm>
        </p:spPr>
        <p:txBody>
          <a:bodyPr>
            <a:normAutofit/>
          </a:bodyPr>
          <a:lstStyle/>
          <a:p>
            <a:pPr algn="ctr"/>
            <a:r>
              <a:rPr lang="fr-FR" sz="2000" smtClean="0">
                <a:solidFill>
                  <a:srgbClr val="FFC54A"/>
                </a:solidFill>
              </a:rPr>
              <a:t>M</a:t>
            </a:r>
            <a:r>
              <a:rPr lang="fr-FR" sz="2000" smtClean="0"/>
              <a:t>amisan</a:t>
            </a:r>
            <a:br>
              <a:rPr lang="fr-FR" sz="2000" smtClean="0"/>
            </a:br>
            <a:r>
              <a:rPr lang="fr-FR" sz="2000" smtClean="0"/>
              <a:t>vila gascona</a:t>
            </a:r>
            <a:endParaRPr lang="fr-FR" sz="2000"/>
          </a:p>
        </p:txBody>
      </p:sp>
      <p:sp>
        <p:nvSpPr>
          <p:cNvPr id="3" name="ZoneTexte 2"/>
          <p:cNvSpPr txBox="1"/>
          <p:nvPr/>
        </p:nvSpPr>
        <p:spPr>
          <a:xfrm>
            <a:off x="0" y="3214686"/>
            <a:ext cx="1593833" cy="1477328"/>
          </a:xfrm>
          <a:prstGeom prst="rect">
            <a:avLst/>
          </a:prstGeom>
          <a:noFill/>
        </p:spPr>
        <p:txBody>
          <a:bodyPr wrap="none" rtlCol="0">
            <a:spAutoFit/>
          </a:bodyPr>
          <a:lstStyle/>
          <a:p>
            <a:pPr algn="ctr"/>
            <a:r>
              <a:rPr lang="fr-FR" smtClean="0">
                <a:solidFill>
                  <a:srgbClr val="FFC54A"/>
                </a:solidFill>
                <a:effectLst>
                  <a:outerShdw blurRad="38100" dist="38100" dir="2700000" algn="tl">
                    <a:srgbClr val="000000">
                      <a:alpha val="43137"/>
                    </a:srgbClr>
                  </a:outerShdw>
                </a:effectLst>
              </a:rPr>
              <a:t>C</a:t>
            </a:r>
            <a:r>
              <a:rPr lang="fr-FR" smtClean="0">
                <a:solidFill>
                  <a:schemeClr val="accent3">
                    <a:lumMod val="75000"/>
                  </a:schemeClr>
                </a:solidFill>
                <a:effectLst>
                  <a:outerShdw blurRad="38100" dist="38100" dir="2700000" algn="tl">
                    <a:srgbClr val="000000">
                      <a:alpha val="43137"/>
                    </a:srgbClr>
                  </a:outerShdw>
                </a:effectLst>
              </a:rPr>
              <a:t>arta de 1866</a:t>
            </a:r>
          </a:p>
          <a:p>
            <a:pPr algn="ctr"/>
            <a:r>
              <a:rPr lang="fr-FR" smtClean="0">
                <a:solidFill>
                  <a:schemeClr val="accent3">
                    <a:lumMod val="75000"/>
                  </a:schemeClr>
                </a:solidFill>
                <a:effectLst>
                  <a:outerShdw blurRad="38100" dist="38100" dir="2700000" algn="tl">
                    <a:srgbClr val="000000">
                      <a:alpha val="43137"/>
                    </a:srgbClr>
                  </a:outerShdw>
                </a:effectLst>
              </a:rPr>
              <a:t>-</a:t>
            </a:r>
          </a:p>
          <a:p>
            <a:pPr algn="ctr"/>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es aigas</a:t>
            </a:r>
          </a:p>
          <a:p>
            <a:pPr algn="ctr"/>
            <a:r>
              <a:rPr lang="fr-FR" smtClean="0">
                <a:solidFill>
                  <a:schemeClr val="accent3">
                    <a:lumMod val="75000"/>
                  </a:schemeClr>
                </a:solidFill>
                <a:effectLst>
                  <a:outerShdw blurRad="38100" dist="38100" dir="2700000" algn="tl">
                    <a:srgbClr val="000000">
                      <a:alpha val="43137"/>
                    </a:srgbClr>
                  </a:outerShdw>
                </a:effectLst>
              </a:rPr>
              <a:t> dens les letas </a:t>
            </a:r>
          </a:p>
          <a:p>
            <a:pPr algn="ctr"/>
            <a:r>
              <a:rPr lang="fr-FR" smtClean="0">
                <a:solidFill>
                  <a:schemeClr val="accent3">
                    <a:lumMod val="75000"/>
                  </a:schemeClr>
                </a:solidFill>
                <a:effectLst>
                  <a:outerShdw blurRad="38100" dist="38100" dir="2700000" algn="tl">
                    <a:srgbClr val="000000">
                      <a:alpha val="43137"/>
                    </a:srgbClr>
                  </a:outerShdw>
                </a:effectLst>
              </a:rPr>
              <a:t>e les lurgas</a:t>
            </a:r>
            <a:endParaRPr lang="fr-FR">
              <a:solidFill>
                <a:schemeClr val="accent3">
                  <a:lumMod val="75000"/>
                </a:schemeClr>
              </a:solidFill>
              <a:effectLst>
                <a:outerShdw blurRad="38100" dist="38100" dir="2700000" algn="tl">
                  <a:srgbClr val="000000">
                    <a:alpha val="43137"/>
                  </a:srgbClr>
                </a:outerShdw>
              </a:effectLst>
            </a:endParaRPr>
          </a:p>
        </p:txBody>
      </p:sp>
      <p:pic>
        <p:nvPicPr>
          <p:cNvPr id="1026" name="Picture 2" descr="C:\Users\JJ\Desktop\Mimizan 1830.png"/>
          <p:cNvPicPr>
            <a:picLocks noChangeAspect="1" noChangeArrowheads="1"/>
          </p:cNvPicPr>
          <p:nvPr/>
        </p:nvPicPr>
        <p:blipFill>
          <a:blip r:embed="rId3"/>
          <a:srcRect/>
          <a:stretch>
            <a:fillRect/>
          </a:stretch>
        </p:blipFill>
        <p:spPr bwMode="auto">
          <a:xfrm>
            <a:off x="1714480" y="1643050"/>
            <a:ext cx="7248170" cy="49292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14422"/>
            <a:ext cx="1643074" cy="785818"/>
          </a:xfrm>
        </p:spPr>
        <p:txBody>
          <a:bodyPr>
            <a:normAutofit/>
          </a:bodyPr>
          <a:lstStyle/>
          <a:p>
            <a:pPr algn="ctr"/>
            <a:r>
              <a:rPr lang="fr-FR" sz="2000" smtClean="0">
                <a:solidFill>
                  <a:srgbClr val="FFC54A"/>
                </a:solidFill>
              </a:rPr>
              <a:t>M</a:t>
            </a:r>
            <a:r>
              <a:rPr lang="fr-FR" sz="2000" smtClean="0"/>
              <a:t>amisan</a:t>
            </a:r>
            <a:br>
              <a:rPr lang="fr-FR" sz="2000" smtClean="0"/>
            </a:br>
            <a:r>
              <a:rPr lang="fr-FR" sz="2000" smtClean="0"/>
              <a:t>vila gascona</a:t>
            </a:r>
            <a:endParaRPr lang="fr-FR" sz="2000"/>
          </a:p>
        </p:txBody>
      </p:sp>
      <p:sp>
        <p:nvSpPr>
          <p:cNvPr id="3" name="ZoneTexte 2"/>
          <p:cNvSpPr txBox="1"/>
          <p:nvPr/>
        </p:nvSpPr>
        <p:spPr>
          <a:xfrm>
            <a:off x="0" y="3214686"/>
            <a:ext cx="1714700" cy="2031325"/>
          </a:xfrm>
          <a:prstGeom prst="rect">
            <a:avLst/>
          </a:prstGeom>
          <a:noFill/>
        </p:spPr>
        <p:txBody>
          <a:bodyPr wrap="none" rtlCol="0">
            <a:spAutoFit/>
          </a:bodyPr>
          <a:lstStyle/>
          <a:p>
            <a:pPr algn="ctr"/>
            <a:r>
              <a:rPr lang="fr-FR" smtClean="0">
                <a:solidFill>
                  <a:srgbClr val="FFC54A"/>
                </a:solidFill>
                <a:effectLst>
                  <a:outerShdw blurRad="38100" dist="38100" dir="2700000" algn="tl">
                    <a:srgbClr val="000000">
                      <a:alpha val="43137"/>
                    </a:srgbClr>
                  </a:outerShdw>
                </a:effectLst>
              </a:rPr>
              <a:t>C</a:t>
            </a:r>
            <a:r>
              <a:rPr lang="fr-FR" smtClean="0">
                <a:solidFill>
                  <a:schemeClr val="accent3">
                    <a:lumMod val="75000"/>
                  </a:schemeClr>
                </a:solidFill>
                <a:effectLst>
                  <a:outerShdw blurRad="38100" dist="38100" dir="2700000" algn="tl">
                    <a:srgbClr val="000000">
                      <a:alpha val="43137"/>
                    </a:srgbClr>
                  </a:outerShdw>
                </a:effectLst>
              </a:rPr>
              <a:t>arta de 1866</a:t>
            </a:r>
          </a:p>
          <a:p>
            <a:pPr algn="ctr"/>
            <a:r>
              <a:rPr lang="fr-FR" smtClean="0">
                <a:solidFill>
                  <a:schemeClr val="accent3">
                    <a:lumMod val="75000"/>
                  </a:schemeClr>
                </a:solidFill>
                <a:effectLst>
                  <a:outerShdw blurRad="38100" dist="38100" dir="2700000" algn="tl">
                    <a:srgbClr val="000000">
                      <a:alpha val="43137"/>
                    </a:srgbClr>
                  </a:outerShdw>
                </a:effectLst>
              </a:rPr>
              <a:t>-</a:t>
            </a:r>
          </a:p>
          <a:p>
            <a:pPr algn="ctr"/>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o sable davant</a:t>
            </a:r>
          </a:p>
          <a:p>
            <a:pPr algn="ctr"/>
            <a:r>
              <a:rPr lang="fr-FR" smtClean="0">
                <a:solidFill>
                  <a:schemeClr val="accent3">
                    <a:lumMod val="75000"/>
                  </a:schemeClr>
                </a:solidFill>
                <a:effectLst>
                  <a:outerShdw blurRad="38100" dist="38100" dir="2700000" algn="tl">
                    <a:srgbClr val="000000">
                      <a:alpha val="43137"/>
                    </a:srgbClr>
                  </a:outerShdw>
                </a:effectLst>
              </a:rPr>
              <a:t>lo borg vielh</a:t>
            </a:r>
          </a:p>
          <a:p>
            <a:pPr algn="ctr"/>
            <a:r>
              <a:rPr lang="fr-FR" smtClean="0">
                <a:solidFill>
                  <a:schemeClr val="accent3">
                    <a:lumMod val="75000"/>
                  </a:schemeClr>
                </a:solidFill>
                <a:effectLst>
                  <a:outerShdw blurRad="38100" dist="38100" dir="2700000" algn="tl">
                    <a:srgbClr val="000000">
                      <a:alpha val="43137"/>
                    </a:srgbClr>
                  </a:outerShdw>
                </a:effectLst>
              </a:rPr>
              <a:t>-</a:t>
            </a:r>
          </a:p>
          <a:p>
            <a:pPr algn="ctr"/>
            <a:r>
              <a:rPr lang="fr-FR" smtClean="0">
                <a:solidFill>
                  <a:schemeClr val="accent3">
                    <a:lumMod val="75000"/>
                  </a:schemeClr>
                </a:solidFill>
                <a:effectLst>
                  <a:outerShdw blurRad="38100" dist="38100" dir="2700000" algn="tl">
                    <a:srgbClr val="000000">
                      <a:alpha val="43137"/>
                    </a:srgbClr>
                  </a:outerShdw>
                </a:effectLst>
              </a:rPr>
              <a:t> </a:t>
            </a:r>
            <a:r>
              <a:rPr lang="fr-FR" smtClean="0">
                <a:solidFill>
                  <a:srgbClr val="FFC54A"/>
                </a:solidFill>
                <a:effectLst>
                  <a:outerShdw blurRad="38100" dist="38100" dir="2700000" algn="tl">
                    <a:srgbClr val="000000">
                      <a:alpha val="43137"/>
                    </a:srgbClr>
                  </a:outerShdw>
                </a:effectLst>
              </a:rPr>
              <a:t>N</a:t>
            </a:r>
            <a:r>
              <a:rPr lang="fr-FR" smtClean="0">
                <a:solidFill>
                  <a:schemeClr val="accent3">
                    <a:lumMod val="75000"/>
                  </a:schemeClr>
                </a:solidFill>
                <a:effectLst>
                  <a:outerShdw blurRad="38100" dist="38100" dir="2700000" algn="tl">
                    <a:srgbClr val="000000">
                      <a:alpha val="43137"/>
                    </a:srgbClr>
                  </a:outerShdw>
                </a:effectLst>
              </a:rPr>
              <a:t>òms</a:t>
            </a:r>
          </a:p>
          <a:p>
            <a:pPr algn="ctr"/>
            <a:r>
              <a:rPr lang="fr-FR" smtClean="0">
                <a:solidFill>
                  <a:schemeClr val="accent3">
                    <a:lumMod val="75000"/>
                  </a:schemeClr>
                </a:solidFill>
                <a:effectLst>
                  <a:outerShdw blurRad="38100" dist="38100" dir="2700000" algn="tl">
                    <a:srgbClr val="000000">
                      <a:alpha val="43137"/>
                    </a:srgbClr>
                  </a:outerShdw>
                </a:effectLst>
              </a:rPr>
              <a:t> de quartièrs</a:t>
            </a:r>
          </a:p>
        </p:txBody>
      </p:sp>
      <p:pic>
        <p:nvPicPr>
          <p:cNvPr id="5" name="Image 4" descr="Mim.jpg"/>
          <p:cNvPicPr>
            <a:picLocks noChangeAspect="1"/>
          </p:cNvPicPr>
          <p:nvPr/>
        </p:nvPicPr>
        <p:blipFill>
          <a:blip r:embed="rId3" cstate="print"/>
          <a:stretch>
            <a:fillRect/>
          </a:stretch>
        </p:blipFill>
        <p:spPr>
          <a:xfrm>
            <a:off x="1714480" y="2071678"/>
            <a:ext cx="7294231" cy="4143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1000108"/>
            <a:ext cx="1143008" cy="571504"/>
          </a:xfrm>
        </p:spPr>
        <p:txBody>
          <a:bodyPr>
            <a:noAutofit/>
          </a:bodyPr>
          <a:lstStyle/>
          <a:p>
            <a:pPr algn="ctr"/>
            <a:r>
              <a:rPr lang="fr-FR" sz="1600" smtClean="0">
                <a:solidFill>
                  <a:srgbClr val="FFC54A"/>
                </a:solidFill>
                <a:effectLst>
                  <a:outerShdw blurRad="38100" dist="38100" dir="2700000" algn="tl">
                    <a:srgbClr val="000000">
                      <a:alpha val="43137"/>
                    </a:srgbClr>
                  </a:outerShdw>
                </a:effectLst>
              </a:rPr>
              <a:t>M</a:t>
            </a:r>
            <a:r>
              <a:rPr lang="fr-FR" sz="1600" smtClean="0">
                <a:solidFill>
                  <a:schemeClr val="accent3">
                    <a:lumMod val="75000"/>
                  </a:schemeClr>
                </a:solidFill>
                <a:effectLst>
                  <a:outerShdw blurRad="38100" dist="38100" dir="2700000" algn="tl">
                    <a:srgbClr val="000000">
                      <a:alpha val="43137"/>
                    </a:srgbClr>
                  </a:outerShdw>
                </a:effectLst>
              </a:rPr>
              <a:t>amisan</a:t>
            </a:r>
            <a:br>
              <a:rPr lang="fr-FR" sz="1600" smtClean="0">
                <a:solidFill>
                  <a:schemeClr val="accent3">
                    <a:lumMod val="75000"/>
                  </a:schemeClr>
                </a:solidFill>
                <a:effectLst>
                  <a:outerShdw blurRad="38100" dist="38100" dir="2700000" algn="tl">
                    <a:srgbClr val="000000">
                      <a:alpha val="43137"/>
                    </a:srgbClr>
                  </a:outerShdw>
                </a:effectLst>
              </a:rPr>
            </a:br>
            <a:r>
              <a:rPr lang="fr-FR" sz="1600" smtClean="0">
                <a:solidFill>
                  <a:schemeClr val="accent3">
                    <a:lumMod val="75000"/>
                  </a:schemeClr>
                </a:solidFill>
                <a:effectLst>
                  <a:outerShdw blurRad="38100" dist="38100" dir="2700000" algn="tl">
                    <a:srgbClr val="000000">
                      <a:alpha val="43137"/>
                    </a:srgbClr>
                  </a:outerShdw>
                </a:effectLst>
              </a:rPr>
              <a:t>vila gascona</a:t>
            </a:r>
            <a:endParaRPr lang="fr-FR" sz="16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1785918" y="1071546"/>
            <a:ext cx="6357982" cy="400110"/>
          </a:xfrm>
          <a:prstGeom prst="rect">
            <a:avLst/>
          </a:prstGeom>
          <a:noFill/>
        </p:spPr>
        <p:txBody>
          <a:bodyPr wrap="square" rtlCol="0">
            <a:spAutoFit/>
          </a:bodyPr>
          <a:lstStyle/>
          <a:p>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uauques exemples de </a:t>
            </a:r>
            <a:r>
              <a:rPr lang="fr-FR" sz="2000" smtClean="0">
                <a:solidFill>
                  <a:srgbClr val="FFC54A"/>
                </a:solidFill>
                <a:effectLst>
                  <a:outerShdw blurRad="38100" dist="38100" dir="2700000" algn="tl">
                    <a:srgbClr val="000000">
                      <a:alpha val="43137"/>
                    </a:srgbClr>
                  </a:outerShdw>
                </a:effectLst>
              </a:rPr>
              <a:t>T</a:t>
            </a:r>
            <a:r>
              <a:rPr lang="fr-FR" sz="2000" smtClean="0">
                <a:solidFill>
                  <a:schemeClr val="accent3">
                    <a:lumMod val="75000"/>
                  </a:schemeClr>
                </a:solidFill>
                <a:effectLst>
                  <a:outerShdw blurRad="38100" dist="38100" dir="2700000" algn="tl">
                    <a:srgbClr val="000000">
                      <a:alpha val="43137"/>
                    </a:srgbClr>
                  </a:outerShdw>
                </a:effectLst>
              </a:rPr>
              <a:t>oponimia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ascona a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amisan</a:t>
            </a:r>
            <a:endParaRPr lang="fr-FR" sz="2000">
              <a:solidFill>
                <a:schemeClr val="accent3">
                  <a:lumMod val="75000"/>
                </a:schemeClr>
              </a:solidFill>
              <a:effectLst>
                <a:outerShdw blurRad="38100" dist="38100" dir="2700000" algn="tl">
                  <a:srgbClr val="000000">
                    <a:alpha val="43137"/>
                  </a:srgbClr>
                </a:outerShdw>
              </a:effectLst>
            </a:endParaRPr>
          </a:p>
        </p:txBody>
      </p:sp>
      <p:pic>
        <p:nvPicPr>
          <p:cNvPr id="5" name="Image 4" descr="Mamisan.png"/>
          <p:cNvPicPr>
            <a:picLocks noChangeAspect="1"/>
          </p:cNvPicPr>
          <p:nvPr/>
        </p:nvPicPr>
        <p:blipFill>
          <a:blip r:embed="rId3"/>
          <a:stretch>
            <a:fillRect/>
          </a:stretch>
        </p:blipFill>
        <p:spPr>
          <a:xfrm>
            <a:off x="142844" y="2500306"/>
            <a:ext cx="8858312" cy="3183478"/>
          </a:xfrm>
          <a:prstGeom prst="rect">
            <a:avLst/>
          </a:prstGeom>
        </p:spPr>
      </p:pic>
      <p:sp>
        <p:nvSpPr>
          <p:cNvPr id="6" name="ZoneTexte 5"/>
          <p:cNvSpPr txBox="1"/>
          <p:nvPr/>
        </p:nvSpPr>
        <p:spPr>
          <a:xfrm>
            <a:off x="1000100" y="5929330"/>
            <a:ext cx="7500990" cy="369332"/>
          </a:xfrm>
          <a:prstGeom prst="rect">
            <a:avLst/>
          </a:prstGeom>
          <a:noFill/>
        </p:spPr>
        <p:txBody>
          <a:bodyPr wrap="square" rtlCol="0">
            <a:spAutoFit/>
          </a:bodyPr>
          <a:lstStyle/>
          <a:p>
            <a:r>
              <a:rPr lang="fr-FR" smtClean="0">
                <a:solidFill>
                  <a:schemeClr val="accent3">
                    <a:lumMod val="20000"/>
                    <a:lumOff val="80000"/>
                  </a:schemeClr>
                </a:solidFill>
                <a:effectLst>
                  <a:outerShdw blurRad="38100" dist="38100" dir="2700000" algn="tl">
                    <a:srgbClr val="000000">
                      <a:alpha val="43137"/>
                    </a:srgbClr>
                  </a:outerShdw>
                </a:effectLst>
              </a:rPr>
              <a:t>L'especi</a:t>
            </a:r>
            <a:r>
              <a:rPr lang="fr-FR" smtClean="0">
                <a:solidFill>
                  <a:srgbClr val="FFC54A"/>
                </a:solidFill>
                <a:effectLst>
                  <a:outerShdw blurRad="38100" dist="38100" dir="2700000" algn="tl">
                    <a:srgbClr val="000000">
                      <a:alpha val="43137"/>
                    </a:srgbClr>
                  </a:outerShdw>
                </a:effectLst>
              </a:rPr>
              <a:t>è</a:t>
            </a:r>
            <a:r>
              <a:rPr lang="fr-FR" smtClean="0">
                <a:solidFill>
                  <a:schemeClr val="accent3">
                    <a:lumMod val="20000"/>
                    <a:lumOff val="80000"/>
                  </a:schemeClr>
                </a:solidFill>
                <a:effectLst>
                  <a:outerShdw blurRad="38100" dist="38100" dir="2700000" algn="tl">
                    <a:srgbClr val="000000">
                      <a:alpha val="43137"/>
                    </a:srgbClr>
                  </a:outerShdw>
                </a:effectLst>
              </a:rPr>
              <a:t>r – Mercad</a:t>
            </a:r>
            <a:r>
              <a:rPr lang="fr-FR" smtClean="0">
                <a:solidFill>
                  <a:srgbClr val="FFC54A"/>
                </a:solidFill>
                <a:effectLst>
                  <a:outerShdw blurRad="38100" dist="38100" dir="2700000" algn="tl">
                    <a:srgbClr val="000000">
                      <a:alpha val="43137"/>
                    </a:srgbClr>
                  </a:outerShdw>
                </a:effectLst>
              </a:rPr>
              <a:t>è</a:t>
            </a:r>
            <a:r>
              <a:rPr lang="fr-FR" smtClean="0">
                <a:solidFill>
                  <a:schemeClr val="accent3">
                    <a:lumMod val="20000"/>
                    <a:lumOff val="80000"/>
                  </a:schemeClr>
                </a:solidFill>
                <a:effectLst>
                  <a:outerShdw blurRad="38100" dist="38100" dir="2700000" algn="tl">
                    <a:srgbClr val="000000">
                      <a:alpha val="43137"/>
                    </a:srgbClr>
                  </a:outerShdw>
                </a:effectLst>
              </a:rPr>
              <a:t>ir – Crabeir</a:t>
            </a:r>
            <a:r>
              <a:rPr lang="fr-FR" smtClean="0">
                <a:solidFill>
                  <a:srgbClr val="FFC54A"/>
                </a:solidFill>
                <a:effectLst>
                  <a:outerShdw blurRad="38100" dist="38100" dir="2700000" algn="tl">
                    <a:srgbClr val="000000">
                      <a:alpha val="43137"/>
                    </a:srgbClr>
                  </a:outerShdw>
                </a:effectLst>
              </a:rPr>
              <a:t>on</a:t>
            </a:r>
            <a:r>
              <a:rPr lang="fr-FR" smtClean="0">
                <a:solidFill>
                  <a:schemeClr val="accent3">
                    <a:lumMod val="20000"/>
                    <a:lumOff val="80000"/>
                  </a:schemeClr>
                </a:solidFill>
                <a:effectLst>
                  <a:outerShdw blurRad="38100" dist="38100" dir="2700000" algn="tl">
                    <a:srgbClr val="000000">
                      <a:alpha val="43137"/>
                    </a:srgbClr>
                  </a:outerShdw>
                </a:effectLst>
              </a:rPr>
              <a:t> – Cap</a:t>
            </a:r>
            <a:r>
              <a:rPr lang="fr-FR" smtClean="0">
                <a:solidFill>
                  <a:srgbClr val="FFC54A"/>
                </a:solidFill>
                <a:effectLst>
                  <a:outerShdw blurRad="38100" dist="38100" dir="2700000" algn="tl">
                    <a:srgbClr val="000000">
                      <a:alpha val="43137"/>
                    </a:srgbClr>
                  </a:outerShdw>
                </a:effectLst>
              </a:rPr>
              <a:t>i</a:t>
            </a:r>
            <a:r>
              <a:rPr lang="fr-FR" smtClean="0">
                <a:solidFill>
                  <a:schemeClr val="accent3">
                    <a:lumMod val="20000"/>
                    <a:lumOff val="80000"/>
                  </a:schemeClr>
                </a:solidFill>
                <a:effectLst>
                  <a:outerShdw blurRad="38100" dist="38100" dir="2700000" algn="tl">
                    <a:srgbClr val="000000">
                      <a:alpha val="43137"/>
                    </a:srgbClr>
                  </a:outerShdw>
                </a:effectLst>
              </a:rPr>
              <a:t>t – Ch</a:t>
            </a:r>
            <a:r>
              <a:rPr lang="fr-FR" smtClean="0">
                <a:solidFill>
                  <a:srgbClr val="FFC54A"/>
                </a:solidFill>
                <a:effectLst>
                  <a:outerShdw blurRad="38100" dist="38100" dir="2700000" algn="tl">
                    <a:srgbClr val="000000">
                      <a:alpha val="43137"/>
                    </a:srgbClr>
                  </a:outerShdw>
                </a:effectLst>
              </a:rPr>
              <a:t>è</a:t>
            </a:r>
            <a:r>
              <a:rPr lang="fr-FR" smtClean="0">
                <a:solidFill>
                  <a:schemeClr val="accent3">
                    <a:lumMod val="20000"/>
                    <a:lumOff val="80000"/>
                  </a:schemeClr>
                </a:solidFill>
                <a:effectLst>
                  <a:outerShdw blurRad="38100" dist="38100" dir="2700000" algn="tl">
                    <a:srgbClr val="000000">
                      <a:alpha val="43137"/>
                    </a:srgbClr>
                  </a:outerShdw>
                </a:effectLst>
              </a:rPr>
              <a:t>u – Jo</a:t>
            </a:r>
            <a:r>
              <a:rPr lang="fr-FR" smtClean="0">
                <a:solidFill>
                  <a:srgbClr val="FFC54A"/>
                </a:solidFill>
                <a:effectLst>
                  <a:outerShdw blurRad="38100" dist="38100" dir="2700000" algn="tl">
                    <a:srgbClr val="000000">
                      <a:alpha val="43137"/>
                    </a:srgbClr>
                  </a:outerShdw>
                </a:effectLst>
              </a:rPr>
              <a:t>a</a:t>
            </a:r>
            <a:r>
              <a:rPr lang="fr-FR" smtClean="0">
                <a:solidFill>
                  <a:schemeClr val="accent3">
                    <a:lumMod val="20000"/>
                    <a:lumOff val="80000"/>
                  </a:schemeClr>
                </a:solidFill>
                <a:effectLst>
                  <a:outerShdw blurRad="38100" dist="38100" dir="2700000" algn="tl">
                    <a:srgbClr val="000000">
                      <a:alpha val="43137"/>
                    </a:srgbClr>
                  </a:outerShdw>
                </a:effectLst>
              </a:rPr>
              <a:t>na - Malho</a:t>
            </a:r>
            <a:r>
              <a:rPr lang="fr-FR" smtClean="0">
                <a:solidFill>
                  <a:srgbClr val="FFC54A"/>
                </a:solidFill>
                <a:effectLst>
                  <a:outerShdw blurRad="38100" dist="38100" dir="2700000" algn="tl">
                    <a:srgbClr val="000000">
                      <a:alpha val="43137"/>
                    </a:srgbClr>
                  </a:outerShdw>
                </a:effectLst>
              </a:rPr>
              <a:t>è</a:t>
            </a:r>
            <a:r>
              <a:rPr lang="fr-FR" smtClean="0">
                <a:solidFill>
                  <a:schemeClr val="accent3">
                    <a:lumMod val="20000"/>
                    <a:lumOff val="80000"/>
                  </a:schemeClr>
                </a:solidFill>
                <a:effectLst>
                  <a:outerShdw blurRad="38100" dist="38100" dir="2700000" algn="tl">
                    <a:srgbClr val="000000">
                      <a:alpha val="43137"/>
                    </a:srgbClr>
                  </a:outerShdw>
                </a:effectLst>
              </a:rPr>
              <a:t>ira</a:t>
            </a:r>
            <a:endParaRPr lang="fr-FR">
              <a:solidFill>
                <a:schemeClr val="accent3">
                  <a:lumMod val="20000"/>
                  <a:lumOff val="80000"/>
                </a:schemeClr>
              </a:solidFill>
              <a:effectLst>
                <a:outerShdw blurRad="38100" dist="38100" dir="2700000" algn="tl">
                  <a:srgbClr val="000000">
                    <a:alpha val="43137"/>
                  </a:srgbClr>
                </a:outerShdw>
              </a:effectLst>
            </a:endParaRPr>
          </a:p>
        </p:txBody>
      </p:sp>
      <p:sp>
        <p:nvSpPr>
          <p:cNvPr id="8" name="Rectangle 7"/>
          <p:cNvSpPr/>
          <p:nvPr/>
        </p:nvSpPr>
        <p:spPr>
          <a:xfrm>
            <a:off x="1714480" y="1643050"/>
            <a:ext cx="5410905" cy="461665"/>
          </a:xfrm>
          <a:prstGeom prst="rect">
            <a:avLst/>
          </a:prstGeom>
        </p:spPr>
        <p:txBody>
          <a:bodyPr wrap="none">
            <a:spAutoFit/>
          </a:bodyPr>
          <a:lstStyle/>
          <a:p>
            <a:r>
              <a:rPr lang="fr-FR" sz="2400" smtClean="0">
                <a:solidFill>
                  <a:srgbClr val="FFC54A"/>
                </a:solidFill>
              </a:rPr>
              <a:t>C</a:t>
            </a:r>
            <a:r>
              <a:rPr lang="fr-FR" sz="2400" smtClean="0"/>
              <a:t>arta </a:t>
            </a:r>
            <a:r>
              <a:rPr lang="fr-FR" sz="1600" smtClean="0"/>
              <a:t>Openstreet map : </a:t>
            </a:r>
            <a:r>
              <a:rPr lang="fr-FR" sz="2400" smtClean="0"/>
              <a:t>http://bit.ly/3J5wyGe</a:t>
            </a: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714356"/>
            <a:ext cx="1357322" cy="1357322"/>
          </a:xfrm>
        </p:spPr>
        <p:txBody>
          <a:bodyPr>
            <a:noAutofit/>
          </a:bodyPr>
          <a:lstStyle/>
          <a:p>
            <a:pPr algn="ctr"/>
            <a:r>
              <a:rPr lang="fr-FR" sz="1600" smtClean="0">
                <a:solidFill>
                  <a:srgbClr val="FFC54A"/>
                </a:solidFill>
              </a:rPr>
              <a:t>M</a:t>
            </a:r>
            <a:r>
              <a:rPr lang="fr-FR" sz="1600" smtClean="0">
                <a:solidFill>
                  <a:schemeClr val="accent3">
                    <a:lumMod val="75000"/>
                  </a:schemeClr>
                </a:solidFill>
              </a:rPr>
              <a:t>amisan</a:t>
            </a:r>
            <a:r>
              <a:rPr lang="fr-FR" sz="1600" smtClean="0">
                <a:solidFill>
                  <a:schemeClr val="accent3">
                    <a:lumMod val="40000"/>
                    <a:lumOff val="60000"/>
                  </a:schemeClr>
                </a:solidFill>
              </a:rPr>
              <a:t> </a:t>
            </a:r>
            <a:r>
              <a:rPr lang="fr-FR" sz="1600" smtClean="0">
                <a:solidFill>
                  <a:srgbClr val="FFC54A"/>
                </a:solidFill>
              </a:rPr>
              <a:t>A</a:t>
            </a:r>
            <a:r>
              <a:rPr lang="fr-FR" sz="1600" smtClean="0">
                <a:solidFill>
                  <a:schemeClr val="accent3">
                    <a:lumMod val="75000"/>
                  </a:schemeClr>
                </a:solidFill>
              </a:rPr>
              <a:t>urelhan</a:t>
            </a:r>
            <a:r>
              <a:rPr lang="fr-FR" sz="1600" smtClean="0">
                <a:solidFill>
                  <a:schemeClr val="accent3">
                    <a:lumMod val="40000"/>
                    <a:lumOff val="60000"/>
                  </a:schemeClr>
                </a:solidFill>
              </a:rPr>
              <a:t> </a:t>
            </a:r>
            <a:r>
              <a:rPr lang="fr-FR" sz="1600" smtClean="0">
                <a:solidFill>
                  <a:srgbClr val="FFC54A"/>
                </a:solidFill>
              </a:rPr>
              <a:t>P</a:t>
            </a:r>
            <a:r>
              <a:rPr lang="fr-FR" sz="1600" smtClean="0">
                <a:solidFill>
                  <a:schemeClr val="accent3">
                    <a:lumMod val="75000"/>
                  </a:schemeClr>
                </a:solidFill>
              </a:rPr>
              <a:t>ontencs</a:t>
            </a:r>
            <a:r>
              <a:rPr lang="fr-FR" sz="1600" smtClean="0">
                <a:solidFill>
                  <a:schemeClr val="accent3">
                    <a:lumMod val="40000"/>
                    <a:lumOff val="60000"/>
                  </a:schemeClr>
                </a:solidFill>
              </a:rPr>
              <a:t/>
            </a:r>
            <a:br>
              <a:rPr lang="fr-FR" sz="1600" smtClean="0">
                <a:solidFill>
                  <a:schemeClr val="accent3">
                    <a:lumMod val="40000"/>
                    <a:lumOff val="60000"/>
                  </a:schemeClr>
                </a:solidFill>
              </a:rPr>
            </a:br>
            <a:r>
              <a:rPr lang="fr-FR" sz="1600" smtClean="0">
                <a:solidFill>
                  <a:srgbClr val="FFC54A"/>
                </a:solidFill>
              </a:rPr>
              <a:t>S</a:t>
            </a:r>
            <a:r>
              <a:rPr lang="fr-FR" sz="1600" smtClean="0">
                <a:solidFill>
                  <a:schemeClr val="accent3">
                    <a:lumMod val="75000"/>
                  </a:schemeClr>
                </a:solidFill>
              </a:rPr>
              <a:t>ent</a:t>
            </a:r>
            <a:r>
              <a:rPr lang="fr-FR" sz="1600" smtClean="0">
                <a:solidFill>
                  <a:schemeClr val="accent3">
                    <a:lumMod val="40000"/>
                    <a:lumOff val="60000"/>
                  </a:schemeClr>
                </a:solidFill>
              </a:rPr>
              <a:t> </a:t>
            </a:r>
            <a:r>
              <a:rPr lang="fr-FR" sz="1600" smtClean="0">
                <a:solidFill>
                  <a:schemeClr val="accent3">
                    <a:lumMod val="75000"/>
                  </a:schemeClr>
                </a:solidFill>
              </a:rPr>
              <a:t>Pau</a:t>
            </a:r>
            <a:r>
              <a:rPr lang="fr-FR" sz="1600" smtClean="0">
                <a:solidFill>
                  <a:schemeClr val="accent3">
                    <a:lumMod val="40000"/>
                    <a:lumOff val="60000"/>
                  </a:schemeClr>
                </a:solidFill>
              </a:rPr>
              <a:t/>
            </a:r>
            <a:br>
              <a:rPr lang="fr-FR" sz="1600" smtClean="0">
                <a:solidFill>
                  <a:schemeClr val="accent3">
                    <a:lumMod val="40000"/>
                    <a:lumOff val="60000"/>
                  </a:schemeClr>
                </a:solidFill>
              </a:rPr>
            </a:br>
            <a:r>
              <a:rPr lang="fr-FR" sz="1600" smtClean="0">
                <a:solidFill>
                  <a:schemeClr val="accent3">
                    <a:lumMod val="75000"/>
                  </a:schemeClr>
                </a:solidFill>
              </a:rPr>
              <a:t>vilas gasconas</a:t>
            </a:r>
            <a:endParaRPr lang="fr-FR" sz="1600">
              <a:solidFill>
                <a:schemeClr val="accent3">
                  <a:lumMod val="75000"/>
                </a:schemeClr>
              </a:solidFill>
            </a:endParaRPr>
          </a:p>
        </p:txBody>
      </p:sp>
      <p:sp>
        <p:nvSpPr>
          <p:cNvPr id="4" name="ZoneTexte 3"/>
          <p:cNvSpPr txBox="1"/>
          <p:nvPr/>
        </p:nvSpPr>
        <p:spPr>
          <a:xfrm>
            <a:off x="2000232" y="1142984"/>
            <a:ext cx="6000792" cy="400110"/>
          </a:xfrm>
          <a:prstGeom prst="rect">
            <a:avLst/>
          </a:prstGeom>
          <a:noFill/>
        </p:spPr>
        <p:txBody>
          <a:bodyPr wrap="square" rtlCol="0">
            <a:spAutoFit/>
          </a:bodyPr>
          <a:lstStyle/>
          <a:p>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uauques exemples de </a:t>
            </a:r>
            <a:r>
              <a:rPr lang="fr-FR" sz="2000" smtClean="0">
                <a:solidFill>
                  <a:srgbClr val="FFC54A"/>
                </a:solidFill>
                <a:effectLst>
                  <a:outerShdw blurRad="38100" dist="38100" dir="2700000" algn="tl">
                    <a:srgbClr val="000000">
                      <a:alpha val="43137"/>
                    </a:srgbClr>
                  </a:outerShdw>
                </a:effectLst>
              </a:rPr>
              <a:t>T</a:t>
            </a:r>
            <a:r>
              <a:rPr lang="fr-FR" sz="2000" smtClean="0">
                <a:solidFill>
                  <a:schemeClr val="accent3">
                    <a:lumMod val="75000"/>
                  </a:schemeClr>
                </a:solidFill>
                <a:effectLst>
                  <a:outerShdw blurRad="38100" dist="38100" dir="2700000" algn="tl">
                    <a:srgbClr val="000000">
                      <a:alpha val="43137"/>
                    </a:srgbClr>
                  </a:outerShdw>
                </a:effectLst>
              </a:rPr>
              <a:t>oponimia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ascona  au redís</a:t>
            </a:r>
            <a:endParaRPr lang="fr-FR" sz="2000">
              <a:solidFill>
                <a:schemeClr val="accent3">
                  <a:lumMod val="75000"/>
                </a:schemeClr>
              </a:solidFill>
              <a:effectLst>
                <a:outerShdw blurRad="38100" dist="38100" dir="2700000" algn="tl">
                  <a:srgbClr val="000000">
                    <a:alpha val="43137"/>
                  </a:srgbClr>
                </a:outerShdw>
              </a:effectLst>
            </a:endParaRPr>
          </a:p>
        </p:txBody>
      </p:sp>
      <p:sp>
        <p:nvSpPr>
          <p:cNvPr id="6" name="ZoneTexte 5"/>
          <p:cNvSpPr txBox="1"/>
          <p:nvPr/>
        </p:nvSpPr>
        <p:spPr>
          <a:xfrm>
            <a:off x="642910" y="6000768"/>
            <a:ext cx="7929618" cy="369332"/>
          </a:xfrm>
          <a:prstGeom prst="rect">
            <a:avLst/>
          </a:prstGeom>
          <a:noFill/>
        </p:spPr>
        <p:txBody>
          <a:bodyPr wrap="square" rtlCol="0">
            <a:spAutoFit/>
          </a:bodyPr>
          <a:lstStyle/>
          <a:p>
            <a:r>
              <a:rPr lang="fr-FR" smtClean="0">
                <a:solidFill>
                  <a:schemeClr val="accent3">
                    <a:lumMod val="20000"/>
                    <a:lumOff val="80000"/>
                  </a:schemeClr>
                </a:solidFill>
                <a:effectLst>
                  <a:outerShdw blurRad="38100" dist="38100" dir="2700000" algn="tl">
                    <a:srgbClr val="000000">
                      <a:alpha val="43137"/>
                    </a:srgbClr>
                  </a:outerShdw>
                </a:effectLst>
              </a:rPr>
              <a:t>L'</a:t>
            </a:r>
            <a:r>
              <a:rPr lang="fr-FR" smtClean="0">
                <a:solidFill>
                  <a:srgbClr val="FFC54A"/>
                </a:solidFill>
                <a:effectLst>
                  <a:outerShdw blurRad="38100" dist="38100" dir="2700000" algn="tl">
                    <a:srgbClr val="000000">
                      <a:alpha val="43137"/>
                    </a:srgbClr>
                  </a:outerShdw>
                </a:effectLst>
              </a:rPr>
              <a:t>Ò</a:t>
            </a:r>
            <a:r>
              <a:rPr lang="fr-FR" smtClean="0">
                <a:solidFill>
                  <a:schemeClr val="accent3">
                    <a:lumMod val="20000"/>
                    <a:lumOff val="80000"/>
                  </a:schemeClr>
                </a:solidFill>
                <a:effectLst>
                  <a:outerShdw blurRad="38100" dist="38100" dir="2700000" algn="tl">
                    <a:srgbClr val="000000">
                      <a:alpha val="43137"/>
                    </a:srgbClr>
                  </a:outerShdw>
                </a:effectLst>
              </a:rPr>
              <a:t>rt – Lo H</a:t>
            </a:r>
            <a:r>
              <a:rPr lang="fr-FR" smtClean="0">
                <a:solidFill>
                  <a:srgbClr val="FFC54A"/>
                </a:solidFill>
                <a:effectLst>
                  <a:outerShdw blurRad="38100" dist="38100" dir="2700000" algn="tl">
                    <a:srgbClr val="000000">
                      <a:alpha val="43137"/>
                    </a:srgbClr>
                  </a:outerShdw>
                </a:effectLst>
              </a:rPr>
              <a:t>i</a:t>
            </a:r>
            <a:r>
              <a:rPr lang="fr-FR" smtClean="0">
                <a:solidFill>
                  <a:schemeClr val="accent3">
                    <a:lumMod val="20000"/>
                    <a:lumOff val="80000"/>
                  </a:schemeClr>
                </a:solidFill>
                <a:effectLst>
                  <a:outerShdw blurRad="38100" dist="38100" dir="2700000" algn="tl">
                    <a:srgbClr val="000000">
                      <a:alpha val="43137"/>
                    </a:srgbClr>
                  </a:outerShdw>
                </a:effectLst>
              </a:rPr>
              <a:t>u – Greish</a:t>
            </a:r>
            <a:r>
              <a:rPr lang="fr-FR" smtClean="0">
                <a:solidFill>
                  <a:srgbClr val="FFC54A"/>
                </a:solidFill>
                <a:effectLst>
                  <a:outerShdw blurRad="38100" dist="38100" dir="2700000" algn="tl">
                    <a:srgbClr val="000000">
                      <a:alpha val="43137"/>
                    </a:srgbClr>
                  </a:outerShdw>
                </a:effectLst>
              </a:rPr>
              <a:t>ó</a:t>
            </a:r>
            <a:r>
              <a:rPr lang="fr-FR" smtClean="0">
                <a:solidFill>
                  <a:schemeClr val="accent3">
                    <a:lumMod val="20000"/>
                    <a:lumOff val="80000"/>
                  </a:schemeClr>
                </a:solidFill>
                <a:effectLst>
                  <a:outerShdw blurRad="38100" dist="38100" dir="2700000" algn="tl">
                    <a:srgbClr val="000000">
                      <a:alpha val="43137"/>
                    </a:srgbClr>
                  </a:outerShdw>
                </a:effectLst>
              </a:rPr>
              <a:t>s – L'</a:t>
            </a:r>
            <a:r>
              <a:rPr lang="fr-FR" smtClean="0">
                <a:solidFill>
                  <a:srgbClr val="FFC54A"/>
                </a:solidFill>
                <a:effectLst>
                  <a:outerShdw blurRad="38100" dist="38100" dir="2700000" algn="tl">
                    <a:srgbClr val="000000">
                      <a:alpha val="43137"/>
                    </a:srgbClr>
                  </a:outerShdw>
                </a:effectLst>
              </a:rPr>
              <a:t>O</a:t>
            </a:r>
            <a:r>
              <a:rPr lang="fr-FR" smtClean="0">
                <a:solidFill>
                  <a:schemeClr val="accent3">
                    <a:lumMod val="20000"/>
                    <a:lumOff val="80000"/>
                  </a:schemeClr>
                </a:solidFill>
                <a:effectLst>
                  <a:outerShdw blurRad="38100" dist="38100" dir="2700000" algn="tl">
                    <a:srgbClr val="000000">
                      <a:alpha val="43137"/>
                    </a:srgbClr>
                  </a:outerShdw>
                </a:effectLst>
              </a:rPr>
              <a:t>ssa – Monh</a:t>
            </a:r>
            <a:r>
              <a:rPr lang="fr-FR" smtClean="0">
                <a:solidFill>
                  <a:srgbClr val="FFC54A"/>
                </a:solidFill>
                <a:effectLst>
                  <a:outerShdw blurRad="38100" dist="38100" dir="2700000" algn="tl">
                    <a:srgbClr val="000000">
                      <a:alpha val="43137"/>
                    </a:srgbClr>
                  </a:outerShdw>
                </a:effectLst>
              </a:rPr>
              <a:t>an</a:t>
            </a:r>
            <a:r>
              <a:rPr lang="fr-FR" smtClean="0">
                <a:solidFill>
                  <a:schemeClr val="accent3">
                    <a:lumMod val="20000"/>
                    <a:lumOff val="80000"/>
                  </a:schemeClr>
                </a:solidFill>
                <a:effectLst>
                  <a:outerShdw blurRad="38100" dist="38100" dir="2700000" algn="tl">
                    <a:srgbClr val="000000">
                      <a:alpha val="43137"/>
                    </a:srgbClr>
                  </a:outerShdw>
                </a:effectLst>
              </a:rPr>
              <a:t> – Cap</a:t>
            </a:r>
            <a:r>
              <a:rPr lang="fr-FR" smtClean="0">
                <a:solidFill>
                  <a:srgbClr val="FFC54A"/>
                </a:solidFill>
                <a:effectLst>
                  <a:outerShdw blurRad="38100" dist="38100" dir="2700000" algn="tl">
                    <a:srgbClr val="000000">
                      <a:alpha val="43137"/>
                    </a:srgbClr>
                  </a:outerShdw>
                </a:effectLst>
              </a:rPr>
              <a:t>è</a:t>
            </a:r>
            <a:r>
              <a:rPr lang="fr-FR" smtClean="0">
                <a:solidFill>
                  <a:schemeClr val="accent3">
                    <a:lumMod val="20000"/>
                    <a:lumOff val="80000"/>
                  </a:schemeClr>
                </a:solidFill>
                <a:effectLst>
                  <a:outerShdw blurRad="38100" dist="38100" dir="2700000" algn="tl">
                    <a:srgbClr val="000000">
                      <a:alpha val="43137"/>
                    </a:srgbClr>
                  </a:outerShdw>
                </a:effectLst>
              </a:rPr>
              <a:t>ra – J</a:t>
            </a:r>
            <a:r>
              <a:rPr lang="fr-FR" smtClean="0">
                <a:solidFill>
                  <a:srgbClr val="FFC54A"/>
                </a:solidFill>
                <a:effectLst>
                  <a:outerShdw blurRad="38100" dist="38100" dir="2700000" algn="tl">
                    <a:srgbClr val="000000">
                      <a:alpha val="43137"/>
                    </a:srgbClr>
                  </a:outerShdw>
                </a:effectLst>
              </a:rPr>
              <a:t>an</a:t>
            </a:r>
            <a:r>
              <a:rPr lang="fr-FR" smtClean="0">
                <a:solidFill>
                  <a:schemeClr val="accent3">
                    <a:lumMod val="20000"/>
                    <a:lumOff val="80000"/>
                  </a:schemeClr>
                </a:solidFill>
                <a:effectLst>
                  <a:outerShdw blurRad="38100" dist="38100" dir="2700000" algn="tl">
                    <a:srgbClr val="000000">
                      <a:alpha val="43137"/>
                    </a:srgbClr>
                  </a:outerShdw>
                </a:effectLst>
              </a:rPr>
              <a:t> de Cr</a:t>
            </a:r>
            <a:r>
              <a:rPr lang="fr-FR" smtClean="0">
                <a:solidFill>
                  <a:srgbClr val="FFC54A"/>
                </a:solidFill>
                <a:effectLst>
                  <a:outerShdw blurRad="38100" dist="38100" dir="2700000" algn="tl">
                    <a:srgbClr val="000000">
                      <a:alpha val="43137"/>
                    </a:srgbClr>
                  </a:outerShdw>
                </a:effectLst>
              </a:rPr>
              <a:t>a</a:t>
            </a:r>
            <a:r>
              <a:rPr lang="fr-FR" smtClean="0">
                <a:solidFill>
                  <a:schemeClr val="accent3">
                    <a:lumMod val="20000"/>
                    <a:lumOff val="80000"/>
                  </a:schemeClr>
                </a:solidFill>
                <a:effectLst>
                  <a:outerShdw blurRad="38100" dist="38100" dir="2700000" algn="tl">
                    <a:srgbClr val="000000">
                      <a:alpha val="43137"/>
                    </a:srgbClr>
                  </a:outerShdw>
                </a:effectLst>
              </a:rPr>
              <a:t>ba - Borr</a:t>
            </a:r>
            <a:r>
              <a:rPr lang="fr-FR" smtClean="0">
                <a:solidFill>
                  <a:srgbClr val="FFC54A"/>
                </a:solidFill>
                <a:effectLst>
                  <a:outerShdw blurRad="38100" dist="38100" dir="2700000" algn="tl">
                    <a:srgbClr val="000000">
                      <a:alpha val="43137"/>
                    </a:srgbClr>
                  </a:outerShdw>
                </a:effectLst>
              </a:rPr>
              <a:t>ò</a:t>
            </a:r>
            <a:r>
              <a:rPr lang="fr-FR" smtClean="0">
                <a:solidFill>
                  <a:schemeClr val="accent3">
                    <a:lumMod val="20000"/>
                    <a:lumOff val="80000"/>
                  </a:schemeClr>
                </a:solidFill>
                <a:effectLst>
                  <a:outerShdw blurRad="38100" dist="38100" dir="2700000" algn="tl">
                    <a:srgbClr val="000000">
                      <a:alpha val="43137"/>
                    </a:srgbClr>
                  </a:outerShdw>
                </a:effectLst>
              </a:rPr>
              <a:t>c  </a:t>
            </a:r>
            <a:endParaRPr lang="fr-FR">
              <a:solidFill>
                <a:schemeClr val="accent3">
                  <a:lumMod val="20000"/>
                  <a:lumOff val="80000"/>
                </a:schemeClr>
              </a:solidFill>
              <a:effectLst>
                <a:outerShdw blurRad="38100" dist="38100" dir="2700000" algn="tl">
                  <a:srgbClr val="000000">
                    <a:alpha val="43137"/>
                  </a:srgbClr>
                </a:outerShdw>
              </a:effectLst>
            </a:endParaRPr>
          </a:p>
        </p:txBody>
      </p:sp>
      <p:sp>
        <p:nvSpPr>
          <p:cNvPr id="7" name="ZoneTexte 6"/>
          <p:cNvSpPr txBox="1"/>
          <p:nvPr/>
        </p:nvSpPr>
        <p:spPr>
          <a:xfrm>
            <a:off x="1857356" y="1714488"/>
            <a:ext cx="6143668" cy="461665"/>
          </a:xfrm>
          <a:prstGeom prst="rect">
            <a:avLst/>
          </a:prstGeom>
          <a:noFill/>
        </p:spPr>
        <p:txBody>
          <a:bodyPr wrap="square" rtlCol="0">
            <a:spAutoFit/>
          </a:bodyPr>
          <a:lstStyle/>
          <a:p>
            <a:pPr algn="ctr"/>
            <a:r>
              <a:rPr lang="fr-FR" sz="2400" smtClean="0">
                <a:solidFill>
                  <a:srgbClr val="FFC54A"/>
                </a:solidFill>
              </a:rPr>
              <a:t>C</a:t>
            </a:r>
            <a:r>
              <a:rPr lang="fr-FR" sz="2400" smtClean="0"/>
              <a:t>arta </a:t>
            </a:r>
            <a:r>
              <a:rPr lang="fr-FR" sz="1600" smtClean="0"/>
              <a:t>Openstreet map : </a:t>
            </a:r>
            <a:r>
              <a:rPr lang="fr-FR" sz="2400" smtClean="0"/>
              <a:t>http://bit.ly/3J5wyGe</a:t>
            </a:r>
            <a:endParaRPr lang="fr-FR" sz="2400"/>
          </a:p>
        </p:txBody>
      </p:sp>
      <p:pic>
        <p:nvPicPr>
          <p:cNvPr id="1026" name="Picture 2" descr="C:\Users\JJ\Desktop\Com de Comuna.png"/>
          <p:cNvPicPr>
            <a:picLocks noChangeAspect="1" noChangeArrowheads="1"/>
          </p:cNvPicPr>
          <p:nvPr/>
        </p:nvPicPr>
        <p:blipFill>
          <a:blip r:embed="rId3"/>
          <a:srcRect/>
          <a:stretch>
            <a:fillRect/>
          </a:stretch>
        </p:blipFill>
        <p:spPr bwMode="auto">
          <a:xfrm>
            <a:off x="214282" y="2500306"/>
            <a:ext cx="8715404" cy="34469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285860"/>
            <a:ext cx="895328" cy="557202"/>
          </a:xfrm>
        </p:spPr>
        <p:txBody>
          <a:bodyPr>
            <a:normAutofit fontScale="90000"/>
          </a:bodyPr>
          <a:lstStyle/>
          <a:p>
            <a:pPr algn="ctr"/>
            <a:r>
              <a:rPr lang="fr-FR" sz="1400" smtClean="0">
                <a:solidFill>
                  <a:srgbClr val="FFC54A"/>
                </a:solidFill>
              </a:rPr>
              <a:t>M</a:t>
            </a:r>
            <a:r>
              <a:rPr lang="fr-FR" sz="1400" smtClean="0">
                <a:solidFill>
                  <a:schemeClr val="accent3">
                    <a:lumMod val="75000"/>
                  </a:schemeClr>
                </a:solidFill>
              </a:rPr>
              <a:t>amisan</a:t>
            </a:r>
            <a:br>
              <a:rPr lang="fr-FR" sz="1400" smtClean="0">
                <a:solidFill>
                  <a:schemeClr val="accent3">
                    <a:lumMod val="75000"/>
                  </a:schemeClr>
                </a:solidFill>
              </a:rPr>
            </a:br>
            <a:r>
              <a:rPr lang="fr-FR" sz="1400" smtClean="0">
                <a:solidFill>
                  <a:schemeClr val="accent3">
                    <a:lumMod val="75000"/>
                  </a:schemeClr>
                </a:solidFill>
              </a:rPr>
              <a:t>vila vascona</a:t>
            </a:r>
            <a:endParaRPr lang="fr-FR" sz="1400">
              <a:solidFill>
                <a:schemeClr val="accent3">
                  <a:lumMod val="75000"/>
                </a:schemeClr>
              </a:solidFill>
            </a:endParaRPr>
          </a:p>
        </p:txBody>
      </p:sp>
      <p:sp>
        <p:nvSpPr>
          <p:cNvPr id="4" name="ZoneTexte 3"/>
          <p:cNvSpPr txBox="1"/>
          <p:nvPr/>
        </p:nvSpPr>
        <p:spPr>
          <a:xfrm>
            <a:off x="285720" y="3429000"/>
            <a:ext cx="1214446" cy="369332"/>
          </a:xfrm>
          <a:prstGeom prst="rect">
            <a:avLst/>
          </a:prstGeom>
          <a:noFill/>
        </p:spPr>
        <p:txBody>
          <a:bodyPr wrap="square" rtlCol="0">
            <a:spAutoFit/>
          </a:bodyPr>
          <a:lstStyle/>
          <a:p>
            <a:r>
              <a:rPr lang="fr-FR" smtClean="0">
                <a:solidFill>
                  <a:srgbClr val="FFC54A"/>
                </a:solidFill>
              </a:rPr>
              <a:t>V</a:t>
            </a:r>
            <a:r>
              <a:rPr lang="fr-FR" smtClean="0">
                <a:solidFill>
                  <a:schemeClr val="accent3">
                    <a:lumMod val="75000"/>
                  </a:schemeClr>
                </a:solidFill>
              </a:rPr>
              <a:t>asconia</a:t>
            </a:r>
            <a:endParaRPr lang="fr-FR">
              <a:solidFill>
                <a:schemeClr val="accent3">
                  <a:lumMod val="75000"/>
                </a:schemeClr>
              </a:solidFill>
            </a:endParaRPr>
          </a:p>
        </p:txBody>
      </p:sp>
      <p:pic>
        <p:nvPicPr>
          <p:cNvPr id="5" name="Image 4" descr="Naffaroa Osoa.jpg"/>
          <p:cNvPicPr>
            <a:picLocks noChangeAspect="1"/>
          </p:cNvPicPr>
          <p:nvPr/>
        </p:nvPicPr>
        <p:blipFill>
          <a:blip r:embed="rId3"/>
          <a:stretch>
            <a:fillRect/>
          </a:stretch>
        </p:blipFill>
        <p:spPr>
          <a:xfrm>
            <a:off x="1500166" y="1142984"/>
            <a:ext cx="7031501" cy="5406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14422"/>
            <a:ext cx="1643074" cy="785818"/>
          </a:xfrm>
        </p:spPr>
        <p:txBody>
          <a:bodyPr>
            <a:normAutofit/>
          </a:bodyPr>
          <a:lstStyle/>
          <a:p>
            <a:pPr algn="ctr"/>
            <a:r>
              <a:rPr lang="fr-FR" sz="1600" smtClean="0">
                <a:solidFill>
                  <a:srgbClr val="FFC54A"/>
                </a:solidFill>
                <a:effectLst>
                  <a:outerShdw blurRad="38100" dist="38100" dir="2700000" algn="tl">
                    <a:srgbClr val="000000">
                      <a:alpha val="43137"/>
                    </a:srgbClr>
                  </a:outerShdw>
                </a:effectLst>
              </a:rPr>
              <a:t>M</a:t>
            </a:r>
            <a:r>
              <a:rPr lang="fr-FR" sz="1600" smtClean="0">
                <a:solidFill>
                  <a:schemeClr val="accent3">
                    <a:lumMod val="75000"/>
                  </a:schemeClr>
                </a:solidFill>
                <a:effectLst>
                  <a:outerShdw blurRad="38100" dist="38100" dir="2700000" algn="tl">
                    <a:srgbClr val="000000">
                      <a:alpha val="43137"/>
                    </a:srgbClr>
                  </a:outerShdw>
                </a:effectLst>
              </a:rPr>
              <a:t>amisan</a:t>
            </a:r>
            <a:br>
              <a:rPr lang="fr-FR" sz="1600" smtClean="0">
                <a:solidFill>
                  <a:schemeClr val="accent3">
                    <a:lumMod val="75000"/>
                  </a:schemeClr>
                </a:solidFill>
                <a:effectLst>
                  <a:outerShdw blurRad="38100" dist="38100" dir="2700000" algn="tl">
                    <a:srgbClr val="000000">
                      <a:alpha val="43137"/>
                    </a:srgbClr>
                  </a:outerShdw>
                </a:effectLst>
              </a:rPr>
            </a:br>
            <a:r>
              <a:rPr lang="fr-FR" sz="1600" smtClean="0">
                <a:solidFill>
                  <a:schemeClr val="accent3">
                    <a:lumMod val="75000"/>
                  </a:schemeClr>
                </a:solidFill>
                <a:effectLst>
                  <a:outerShdw blurRad="38100" dist="38100" dir="2700000" algn="tl">
                    <a:srgbClr val="000000">
                      <a:alpha val="43137"/>
                    </a:srgbClr>
                  </a:outerShdw>
                </a:effectLst>
              </a:rPr>
              <a:t>vila gascona</a:t>
            </a:r>
            <a:endParaRPr lang="fr-FR" sz="1600">
              <a:solidFill>
                <a:schemeClr val="accent3">
                  <a:lumMod val="75000"/>
                </a:schemeClr>
              </a:solidFill>
              <a:effectLst>
                <a:outerShdw blurRad="38100" dist="38100" dir="2700000" algn="tl">
                  <a:srgbClr val="000000">
                    <a:alpha val="43137"/>
                  </a:srgbClr>
                </a:outerShdw>
              </a:effectLst>
            </a:endParaRPr>
          </a:p>
        </p:txBody>
      </p:sp>
      <p:sp>
        <p:nvSpPr>
          <p:cNvPr id="3" name="ZoneTexte 2"/>
          <p:cNvSpPr txBox="1"/>
          <p:nvPr/>
        </p:nvSpPr>
        <p:spPr>
          <a:xfrm>
            <a:off x="2000232" y="2000240"/>
            <a:ext cx="5299143"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S</a:t>
            </a:r>
            <a:r>
              <a:rPr lang="fr-FR" sz="2400" smtClean="0">
                <a:solidFill>
                  <a:schemeClr val="accent3">
                    <a:lumMod val="75000"/>
                  </a:schemeClr>
                </a:solidFill>
                <a:effectLst>
                  <a:outerShdw blurRad="38100" dist="38100" dir="2700000" algn="tl">
                    <a:srgbClr val="000000">
                      <a:alpha val="43137"/>
                    </a:srgbClr>
                  </a:outerShdw>
                </a:effectLst>
              </a:rPr>
              <a:t>ignificacion de 'queths mòts gascons?</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1071538" y="3071810"/>
            <a:ext cx="7072362" cy="2585323"/>
          </a:xfrm>
          <a:prstGeom prst="rect">
            <a:avLst/>
          </a:prstGeom>
          <a:noFill/>
        </p:spPr>
        <p:txBody>
          <a:bodyPr wrap="square" rtlCol="0">
            <a:spAutoFit/>
          </a:bodyPr>
          <a:lstStyle/>
          <a:p>
            <a:pPr algn="ctr"/>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os estudis toponimics que permèten d'arretrobar </a:t>
            </a:r>
          </a:p>
          <a:p>
            <a:pPr algn="ctr"/>
            <a:r>
              <a:rPr lang="fr-FR" smtClean="0">
                <a:solidFill>
                  <a:schemeClr val="accent3">
                    <a:lumMod val="75000"/>
                  </a:schemeClr>
                </a:solidFill>
                <a:effectLst>
                  <a:outerShdw blurRad="38100" dist="38100" dir="2700000" algn="tl">
                    <a:srgbClr val="000000">
                      <a:alpha val="43137"/>
                    </a:srgbClr>
                  </a:outerShdw>
                </a:effectLst>
              </a:rPr>
              <a:t>uu' gran part de le significacion deus nòms deus lòcs.</a:t>
            </a:r>
          </a:p>
          <a:p>
            <a:pPr algn="ctr"/>
            <a:r>
              <a:rPr lang="fr-FR" smtClean="0">
                <a:solidFill>
                  <a:srgbClr val="FFC54A"/>
                </a:solidFill>
                <a:effectLst>
                  <a:outerShdw blurRad="38100" dist="38100" dir="2700000" algn="tl">
                    <a:srgbClr val="000000">
                      <a:alpha val="43137"/>
                    </a:srgbClr>
                  </a:outerShdw>
                </a:effectLst>
              </a:rPr>
              <a:t>M</a:t>
            </a:r>
            <a:r>
              <a:rPr lang="fr-FR" smtClean="0">
                <a:solidFill>
                  <a:schemeClr val="accent3">
                    <a:lumMod val="75000"/>
                  </a:schemeClr>
                </a:solidFill>
                <a:effectLst>
                  <a:outerShdw blurRad="38100" dist="38100" dir="2700000" algn="tl">
                    <a:srgbClr val="000000">
                      <a:alpha val="43137"/>
                    </a:srgbClr>
                  </a:outerShdw>
                </a:effectLst>
              </a:rPr>
              <a:t>ès a còps qu'es impossible per manca d'escriuts.</a:t>
            </a:r>
          </a:p>
          <a:p>
            <a:pPr algn="ctr"/>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e coneishença deu latin, deu grèc ancian, e saber lugir les cartas</a:t>
            </a:r>
          </a:p>
          <a:p>
            <a:pPr algn="ctr"/>
            <a:r>
              <a:rPr lang="fr-FR" smtClean="0">
                <a:solidFill>
                  <a:schemeClr val="accent3">
                    <a:lumMod val="75000"/>
                  </a:schemeClr>
                </a:solidFill>
                <a:effectLst>
                  <a:outerShdw blurRad="38100" dist="38100" dir="2700000" algn="tl">
                    <a:srgbClr val="000000">
                      <a:alpha val="43137"/>
                    </a:srgbClr>
                  </a:outerShdw>
                </a:effectLst>
              </a:rPr>
              <a:t>e manuscrits de d'auts còps qu'es l'esséncia màger</a:t>
            </a:r>
          </a:p>
          <a:p>
            <a:pPr algn="ctr"/>
            <a:r>
              <a:rPr lang="fr-FR" smtClean="0">
                <a:solidFill>
                  <a:schemeClr val="accent3">
                    <a:lumMod val="75000"/>
                  </a:schemeClr>
                </a:solidFill>
                <a:effectLst>
                  <a:outerShdw blurRad="38100" dist="38100" dir="2700000" algn="tl">
                    <a:srgbClr val="000000">
                      <a:alpha val="43137"/>
                    </a:srgbClr>
                  </a:outerShdw>
                </a:effectLst>
              </a:rPr>
              <a:t> deu toponimiste seriós.</a:t>
            </a:r>
          </a:p>
          <a:p>
            <a:pPr algn="ctr"/>
            <a:r>
              <a:rPr lang="fr-FR" smtClean="0">
                <a:solidFill>
                  <a:srgbClr val="FFC54A"/>
                </a:solidFill>
                <a:effectLst>
                  <a:outerShdw blurRad="38100" dist="38100" dir="2700000" algn="tl">
                    <a:srgbClr val="000000">
                      <a:alpha val="43137"/>
                    </a:srgbClr>
                  </a:outerShdw>
                </a:effectLst>
              </a:rPr>
              <a:t>D</a:t>
            </a:r>
            <a:r>
              <a:rPr lang="fr-FR" smtClean="0">
                <a:solidFill>
                  <a:schemeClr val="accent3">
                    <a:lumMod val="75000"/>
                  </a:schemeClr>
                </a:solidFill>
                <a:effectLst>
                  <a:outerShdw blurRad="38100" dist="38100" dir="2700000" algn="tl">
                    <a:srgbClr val="000000">
                      <a:alpha val="43137"/>
                    </a:srgbClr>
                  </a:outerShdw>
                </a:effectLst>
              </a:rPr>
              <a:t>e mèi lo toponimiste que diu avéder  uu' umilitat grana</a:t>
            </a:r>
          </a:p>
          <a:p>
            <a:pPr algn="ctr"/>
            <a:r>
              <a:rPr lang="fr-FR" smtClean="0">
                <a:solidFill>
                  <a:schemeClr val="accent3">
                    <a:lumMod val="75000"/>
                  </a:schemeClr>
                </a:solidFill>
                <a:effectLst>
                  <a:outerShdw blurRad="38100" dist="38100" dir="2700000" algn="tl">
                    <a:srgbClr val="000000">
                      <a:alpha val="43137"/>
                    </a:srgbClr>
                  </a:outerShdw>
                </a:effectLst>
              </a:rPr>
              <a:t>de cap au mistèri deus mòts doblidats.</a:t>
            </a:r>
          </a:p>
          <a:p>
            <a:pPr algn="ctr"/>
            <a:r>
              <a:rPr lang="fr-FR" smtClean="0">
                <a:solidFill>
                  <a:srgbClr val="FFC54A"/>
                </a:solidFill>
                <a:effectLst>
                  <a:outerShdw blurRad="38100" dist="38100" dir="2700000" algn="tl">
                    <a:srgbClr val="000000">
                      <a:alpha val="43137"/>
                    </a:srgbClr>
                  </a:outerShdw>
                </a:effectLst>
              </a:rPr>
              <a:t>N</a:t>
            </a:r>
            <a:r>
              <a:rPr lang="fr-FR" smtClean="0">
                <a:solidFill>
                  <a:schemeClr val="accent3">
                    <a:lumMod val="75000"/>
                  </a:schemeClr>
                </a:solidFill>
                <a:effectLst>
                  <a:outerShdw blurRad="38100" dist="38100" dir="2700000" algn="tl">
                    <a:srgbClr val="000000">
                      <a:alpha val="43137"/>
                    </a:srgbClr>
                  </a:outerShdw>
                </a:effectLst>
              </a:rPr>
              <a:t>'es pas tostemps uu' sciénça exacta.</a:t>
            </a:r>
            <a:endParaRPr lang="fr-FR">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214422"/>
            <a:ext cx="1214446" cy="571504"/>
          </a:xfrm>
        </p:spPr>
        <p:txBody>
          <a:bodyPr>
            <a:normAutofit/>
          </a:bodyPr>
          <a:lstStyle/>
          <a:p>
            <a:pPr algn="ctr"/>
            <a:r>
              <a:rPr lang="fr-FR" sz="1600" smtClean="0">
                <a:solidFill>
                  <a:srgbClr val="FFC54A"/>
                </a:solidFill>
                <a:effectLst>
                  <a:outerShdw blurRad="38100" dist="38100" dir="2700000" algn="tl">
                    <a:srgbClr val="000000">
                      <a:alpha val="43137"/>
                    </a:srgbClr>
                  </a:outerShdw>
                </a:effectLst>
              </a:rPr>
              <a:t>M</a:t>
            </a:r>
            <a:r>
              <a:rPr lang="fr-FR" sz="1600" smtClean="0">
                <a:solidFill>
                  <a:schemeClr val="accent3">
                    <a:lumMod val="40000"/>
                    <a:lumOff val="60000"/>
                  </a:schemeClr>
                </a:solidFill>
                <a:effectLst>
                  <a:outerShdw blurRad="38100" dist="38100" dir="2700000" algn="tl">
                    <a:srgbClr val="000000">
                      <a:alpha val="43137"/>
                    </a:srgbClr>
                  </a:outerShdw>
                </a:effectLst>
              </a:rPr>
              <a:t>amisan</a:t>
            </a:r>
            <a:br>
              <a:rPr lang="fr-FR" sz="1600" smtClean="0">
                <a:solidFill>
                  <a:schemeClr val="accent3">
                    <a:lumMod val="40000"/>
                    <a:lumOff val="60000"/>
                  </a:schemeClr>
                </a:solidFill>
                <a:effectLst>
                  <a:outerShdw blurRad="38100" dist="38100" dir="2700000" algn="tl">
                    <a:srgbClr val="000000">
                      <a:alpha val="43137"/>
                    </a:srgbClr>
                  </a:outerShdw>
                </a:effectLst>
              </a:rPr>
            </a:br>
            <a:r>
              <a:rPr lang="fr-FR" sz="1600" smtClean="0">
                <a:solidFill>
                  <a:schemeClr val="accent3">
                    <a:lumMod val="40000"/>
                    <a:lumOff val="60000"/>
                  </a:schemeClr>
                </a:solidFill>
                <a:effectLst>
                  <a:outerShdw blurRad="38100" dist="38100" dir="2700000" algn="tl">
                    <a:srgbClr val="000000">
                      <a:alpha val="43137"/>
                    </a:srgbClr>
                  </a:outerShdw>
                </a:effectLst>
              </a:rPr>
              <a:t>vila gascona</a:t>
            </a:r>
            <a:endParaRPr lang="fr-FR" sz="1600">
              <a:solidFill>
                <a:schemeClr val="accent3">
                  <a:lumMod val="40000"/>
                  <a:lumOff val="60000"/>
                </a:schemeClr>
              </a:solidFill>
              <a:effectLst>
                <a:outerShdw blurRad="38100" dist="38100" dir="2700000" algn="tl">
                  <a:srgbClr val="000000">
                    <a:alpha val="43137"/>
                  </a:srgbClr>
                </a:outerShdw>
              </a:effectLst>
            </a:endParaRPr>
          </a:p>
        </p:txBody>
      </p:sp>
      <p:sp>
        <p:nvSpPr>
          <p:cNvPr id="3" name="ZoneTexte 2"/>
          <p:cNvSpPr txBox="1"/>
          <p:nvPr/>
        </p:nvSpPr>
        <p:spPr>
          <a:xfrm>
            <a:off x="2071670" y="1214422"/>
            <a:ext cx="5072222"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L</a:t>
            </a:r>
            <a:r>
              <a:rPr lang="fr-FR" sz="2400" smtClean="0">
                <a:solidFill>
                  <a:schemeClr val="accent3">
                    <a:lumMod val="75000"/>
                  </a:schemeClr>
                </a:solidFill>
                <a:effectLst>
                  <a:outerShdw blurRad="38100" dist="38100" dir="2700000" algn="tl">
                    <a:srgbClr val="000000">
                      <a:alpha val="43137"/>
                    </a:srgbClr>
                  </a:outerShdw>
                </a:effectLst>
              </a:rPr>
              <a:t>os mòts arretrobats, çò que'n har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5" name="ZoneTexte 4"/>
          <p:cNvSpPr txBox="1"/>
          <p:nvPr/>
        </p:nvSpPr>
        <p:spPr>
          <a:xfrm>
            <a:off x="1142976" y="2857496"/>
            <a:ext cx="6858048" cy="3416320"/>
          </a:xfrm>
          <a:prstGeom prst="rect">
            <a:avLst/>
          </a:prstGeom>
          <a:noFill/>
        </p:spPr>
        <p:txBody>
          <a:bodyPr wrap="square" rtlCol="0">
            <a:spAutoFit/>
          </a:bodyPr>
          <a:lstStyle/>
          <a:p>
            <a:pPr algn="ctr"/>
            <a:r>
              <a:rPr lang="fr-FR" sz="2400" smtClean="0">
                <a:solidFill>
                  <a:srgbClr val="FFC54A"/>
                </a:solidFill>
                <a:effectLst>
                  <a:outerShdw blurRad="38100" dist="38100" dir="2700000" algn="tl">
                    <a:srgbClr val="000000">
                      <a:alpha val="43137"/>
                    </a:srgbClr>
                  </a:outerShdw>
                </a:effectLst>
              </a:rPr>
              <a:t>Q</a:t>
            </a:r>
            <a:r>
              <a:rPr lang="fr-FR" sz="2400" smtClean="0">
                <a:solidFill>
                  <a:schemeClr val="accent3">
                    <a:lumMod val="75000"/>
                  </a:schemeClr>
                </a:solidFill>
                <a:effectLst>
                  <a:outerShdw blurRad="38100" dist="38100" dir="2700000" algn="tl">
                    <a:srgbClr val="000000">
                      <a:alpha val="43137"/>
                    </a:srgbClr>
                  </a:outerShdw>
                </a:effectLst>
              </a:rPr>
              <a:t>ue hèn part deu </a:t>
            </a:r>
            <a:r>
              <a:rPr lang="fr-FR" sz="2400" smtClean="0">
                <a:solidFill>
                  <a:srgbClr val="FFC54A"/>
                </a:solidFill>
                <a:effectLst>
                  <a:outerShdw blurRad="38100" dist="38100" dir="2700000" algn="tl">
                    <a:srgbClr val="000000">
                      <a:alpha val="43137"/>
                    </a:srgbClr>
                  </a:outerShdw>
                </a:effectLst>
              </a:rPr>
              <a:t>P</a:t>
            </a:r>
            <a:r>
              <a:rPr lang="fr-FR" sz="2400" smtClean="0">
                <a:solidFill>
                  <a:schemeClr val="accent3">
                    <a:lumMod val="75000"/>
                  </a:schemeClr>
                </a:solidFill>
                <a:effectLst>
                  <a:outerShdw blurRad="38100" dist="38100" dir="2700000" algn="tl">
                    <a:srgbClr val="000000">
                      <a:alpha val="43137"/>
                    </a:srgbClr>
                  </a:outerShdw>
                </a:effectLst>
              </a:rPr>
              <a:t>atrimòni linguistic </a:t>
            </a:r>
          </a:p>
          <a:p>
            <a:pPr algn="ctr"/>
            <a:r>
              <a:rPr lang="fr-FR" sz="2400" smtClean="0">
                <a:solidFill>
                  <a:schemeClr val="accent3">
                    <a:lumMod val="75000"/>
                  </a:schemeClr>
                </a:solidFill>
                <a:effectLst>
                  <a:outerShdw blurRad="38100" dist="38100" dir="2700000" algn="tl">
                    <a:srgbClr val="000000">
                      <a:alpha val="43137"/>
                    </a:srgbClr>
                  </a:outerShdw>
                </a:effectLst>
              </a:rPr>
              <a:t>uman.</a:t>
            </a:r>
          </a:p>
          <a:p>
            <a:pPr algn="ctr"/>
            <a:endParaRPr lang="fr-FR" sz="2400" smtClean="0">
              <a:solidFill>
                <a:srgbClr val="FFC54A"/>
              </a:solidFill>
              <a:effectLst>
                <a:outerShdw blurRad="38100" dist="38100" dir="2700000" algn="tl">
                  <a:srgbClr val="000000">
                    <a:alpha val="43137"/>
                  </a:srgbClr>
                </a:outerShdw>
              </a:effectLst>
            </a:endParaRPr>
          </a:p>
          <a:p>
            <a:pPr algn="ctr"/>
            <a:r>
              <a:rPr lang="fr-FR" sz="2400" smtClean="0">
                <a:solidFill>
                  <a:srgbClr val="FFC54A"/>
                </a:solidFill>
                <a:effectLst>
                  <a:outerShdw blurRad="38100" dist="38100" dir="2700000" algn="tl">
                    <a:srgbClr val="000000">
                      <a:alpha val="43137"/>
                    </a:srgbClr>
                  </a:outerShdw>
                </a:effectLst>
              </a:rPr>
              <a:t>T</a:t>
            </a:r>
            <a:r>
              <a:rPr lang="fr-FR" sz="2400" smtClean="0">
                <a:solidFill>
                  <a:schemeClr val="accent3">
                    <a:lumMod val="75000"/>
                  </a:schemeClr>
                </a:solidFill>
                <a:effectLst>
                  <a:outerShdw blurRad="38100" dist="38100" dir="2700000" algn="tl">
                    <a:srgbClr val="000000">
                      <a:alpha val="43137"/>
                    </a:srgbClr>
                  </a:outerShdw>
                </a:effectLst>
              </a:rPr>
              <a:t>au com sauveguardar lo castèth de </a:t>
            </a:r>
            <a:r>
              <a:rPr lang="fr-FR" sz="2400" smtClean="0">
                <a:solidFill>
                  <a:srgbClr val="FFC54A"/>
                </a:solidFill>
                <a:effectLst>
                  <a:outerShdw blurRad="38100" dist="38100" dir="2700000" algn="tl">
                    <a:srgbClr val="000000">
                      <a:alpha val="43137"/>
                    </a:srgbClr>
                  </a:outerShdw>
                </a:effectLst>
              </a:rPr>
              <a:t>V</a:t>
            </a:r>
            <a:r>
              <a:rPr lang="fr-FR" sz="2400" smtClean="0">
                <a:solidFill>
                  <a:schemeClr val="accent3">
                    <a:lumMod val="75000"/>
                  </a:schemeClr>
                </a:solidFill>
                <a:effectLst>
                  <a:outerShdw blurRad="38100" dist="38100" dir="2700000" algn="tl">
                    <a:srgbClr val="000000">
                      <a:alpha val="43137"/>
                    </a:srgbClr>
                  </a:outerShdw>
                </a:effectLst>
              </a:rPr>
              <a:t>ersailles,</a:t>
            </a:r>
          </a:p>
          <a:p>
            <a:pPr algn="ctr"/>
            <a:r>
              <a:rPr lang="fr-FR" sz="2400" smtClean="0">
                <a:solidFill>
                  <a:schemeClr val="accent3">
                    <a:lumMod val="75000"/>
                  </a:schemeClr>
                </a:solidFill>
                <a:effectLst>
                  <a:outerShdw blurRad="38100" dist="38100" dir="2700000" algn="tl">
                    <a:srgbClr val="000000">
                      <a:alpha val="43137"/>
                    </a:srgbClr>
                  </a:outerShdw>
                </a:effectLst>
              </a:rPr>
              <a:t>le </a:t>
            </a:r>
            <a:r>
              <a:rPr lang="fr-FR" sz="2400" smtClean="0">
                <a:solidFill>
                  <a:srgbClr val="FFC54A"/>
                </a:solidFill>
                <a:effectLst>
                  <a:outerShdw blurRad="38100" dist="38100" dir="2700000" algn="tl">
                    <a:srgbClr val="000000">
                      <a:alpha val="43137"/>
                    </a:srgbClr>
                  </a:outerShdw>
                </a:effectLst>
              </a:rPr>
              <a:t>C</a:t>
            </a:r>
            <a:r>
              <a:rPr lang="fr-FR" sz="2400" smtClean="0">
                <a:solidFill>
                  <a:schemeClr val="accent3">
                    <a:lumMod val="75000"/>
                  </a:schemeClr>
                </a:solidFill>
                <a:effectLst>
                  <a:outerShdw blurRad="38100" dist="38100" dir="2700000" algn="tl">
                    <a:srgbClr val="000000">
                      <a:alpha val="43137"/>
                    </a:srgbClr>
                  </a:outerShdw>
                </a:effectLst>
              </a:rPr>
              <a:t>apèra </a:t>
            </a:r>
            <a:r>
              <a:rPr lang="fr-FR" sz="2400" smtClean="0">
                <a:solidFill>
                  <a:srgbClr val="FFC54A"/>
                </a:solidFill>
                <a:effectLst>
                  <a:outerShdw blurRad="38100" dist="38100" dir="2700000" algn="tl">
                    <a:srgbClr val="000000">
                      <a:alpha val="43137"/>
                    </a:srgbClr>
                  </a:outerShdw>
                </a:effectLst>
              </a:rPr>
              <a:t>S</a:t>
            </a:r>
            <a:r>
              <a:rPr lang="fr-FR" sz="2400" smtClean="0">
                <a:solidFill>
                  <a:schemeClr val="accent3">
                    <a:lumMod val="75000"/>
                  </a:schemeClr>
                </a:solidFill>
                <a:effectLst>
                  <a:outerShdw blurRad="38100" dist="38100" dir="2700000" algn="tl">
                    <a:srgbClr val="000000">
                      <a:alpha val="43137"/>
                    </a:srgbClr>
                  </a:outerShdw>
                </a:effectLst>
              </a:rPr>
              <a:t>ixtina o los tablèus de </a:t>
            </a:r>
            <a:r>
              <a:rPr lang="fr-FR" sz="2400" smtClean="0">
                <a:solidFill>
                  <a:srgbClr val="FFC54A"/>
                </a:solidFill>
                <a:effectLst>
                  <a:outerShdw blurRad="38100" dist="38100" dir="2700000" algn="tl">
                    <a:srgbClr val="000000">
                      <a:alpha val="43137"/>
                    </a:srgbClr>
                  </a:outerShdw>
                </a:effectLst>
              </a:rPr>
              <a:t>G</a:t>
            </a:r>
            <a:r>
              <a:rPr lang="fr-FR" sz="2400" smtClean="0">
                <a:solidFill>
                  <a:schemeClr val="accent3">
                    <a:lumMod val="75000"/>
                  </a:schemeClr>
                </a:solidFill>
                <a:effectLst>
                  <a:outerShdw blurRad="38100" dist="38100" dir="2700000" algn="tl">
                    <a:srgbClr val="000000">
                      <a:alpha val="43137"/>
                    </a:srgbClr>
                  </a:outerShdw>
                </a:effectLst>
              </a:rPr>
              <a:t>oya, lo campanar porge a nòste, </a:t>
            </a:r>
          </a:p>
          <a:p>
            <a:pPr algn="ctr"/>
            <a:r>
              <a:rPr lang="fr-FR" sz="2400" smtClean="0">
                <a:solidFill>
                  <a:srgbClr val="FFC54A"/>
                </a:solidFill>
                <a:effectLst>
                  <a:outerShdw blurRad="38100" dist="38100" dir="2700000" algn="tl">
                    <a:srgbClr val="000000">
                      <a:alpha val="43137"/>
                    </a:srgbClr>
                  </a:outerShdw>
                </a:effectLst>
              </a:rPr>
              <a:t>Q</a:t>
            </a:r>
            <a:r>
              <a:rPr lang="fr-FR" sz="2400" smtClean="0">
                <a:solidFill>
                  <a:schemeClr val="accent3">
                    <a:lumMod val="75000"/>
                  </a:schemeClr>
                </a:solidFill>
                <a:effectLst>
                  <a:outerShdw blurRad="38100" dist="38100" dir="2700000" algn="tl">
                    <a:srgbClr val="000000">
                      <a:alpha val="43137"/>
                    </a:srgbClr>
                  </a:outerShdw>
                </a:effectLst>
              </a:rPr>
              <a:t>u'es primordiau de ne pas dishar pérder</a:t>
            </a:r>
          </a:p>
          <a:p>
            <a:pPr algn="ctr"/>
            <a:r>
              <a:rPr lang="fr-FR" sz="2400" smtClean="0">
                <a:solidFill>
                  <a:schemeClr val="accent3">
                    <a:lumMod val="75000"/>
                  </a:schemeClr>
                </a:solidFill>
                <a:effectLst>
                  <a:outerShdw blurRad="38100" dist="38100" dir="2700000" algn="tl">
                    <a:srgbClr val="000000">
                      <a:alpha val="43137"/>
                    </a:srgbClr>
                  </a:outerShdw>
                </a:effectLst>
              </a:rPr>
              <a:t>le lenga nega deu peís de </a:t>
            </a:r>
            <a:r>
              <a:rPr lang="fr-FR" sz="2400" smtClean="0">
                <a:solidFill>
                  <a:srgbClr val="FFC54A"/>
                </a:solidFill>
                <a:effectLst>
                  <a:outerShdw blurRad="38100" dist="38100" dir="2700000" algn="tl">
                    <a:srgbClr val="000000">
                      <a:alpha val="43137"/>
                    </a:srgbClr>
                  </a:outerShdw>
                </a:effectLst>
              </a:rPr>
              <a:t>B</a:t>
            </a:r>
            <a:r>
              <a:rPr lang="fr-FR" sz="2400" smtClean="0">
                <a:solidFill>
                  <a:schemeClr val="accent3">
                    <a:lumMod val="75000"/>
                  </a:schemeClr>
                </a:solidFill>
                <a:effectLst>
                  <a:outerShdw blurRad="38100" dist="38100" dir="2700000" algn="tl">
                    <a:srgbClr val="000000">
                      <a:alpha val="43137"/>
                    </a:srgbClr>
                  </a:outerShdw>
                </a:effectLst>
              </a:rPr>
              <a:t>òrn tau com</a:t>
            </a:r>
          </a:p>
          <a:p>
            <a:pPr algn="ctr"/>
            <a:r>
              <a:rPr lang="fr-FR" sz="2400" smtClean="0">
                <a:solidFill>
                  <a:schemeClr val="accent3">
                    <a:lumMod val="75000"/>
                  </a:schemeClr>
                </a:solidFill>
                <a:effectLst>
                  <a:outerShdw blurRad="38100" dist="38100" dir="2700000" algn="tl">
                    <a:srgbClr val="000000">
                      <a:alpha val="43137"/>
                    </a:srgbClr>
                  </a:outerShdw>
                </a:effectLst>
              </a:rPr>
              <a:t>totas les autas lengas deu </a:t>
            </a:r>
            <a:r>
              <a:rPr lang="fr-FR" sz="2400" smtClean="0">
                <a:solidFill>
                  <a:srgbClr val="FFC54A"/>
                </a:solidFill>
                <a:effectLst>
                  <a:outerShdw blurRad="38100" dist="38100" dir="2700000" algn="tl">
                    <a:srgbClr val="000000">
                      <a:alpha val="43137"/>
                    </a:srgbClr>
                  </a:outerShdw>
                </a:effectLst>
              </a:rPr>
              <a:t>M</a:t>
            </a:r>
            <a:r>
              <a:rPr lang="fr-FR" sz="2400" smtClean="0">
                <a:solidFill>
                  <a:schemeClr val="accent3">
                    <a:lumMod val="75000"/>
                  </a:schemeClr>
                </a:solidFill>
                <a:effectLst>
                  <a:outerShdw blurRad="38100" dist="38100" dir="2700000" algn="tl">
                    <a:srgbClr val="000000">
                      <a:alpha val="43137"/>
                    </a:srgbClr>
                  </a:outerShdw>
                </a:effectLst>
              </a:rPr>
              <a:t>onde.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6" name="ZoneTexte 5"/>
          <p:cNvSpPr txBox="1"/>
          <p:nvPr/>
        </p:nvSpPr>
        <p:spPr>
          <a:xfrm>
            <a:off x="3000364" y="1857364"/>
            <a:ext cx="3143272" cy="369332"/>
          </a:xfrm>
          <a:prstGeom prst="rect">
            <a:avLst/>
          </a:prstGeom>
          <a:noFill/>
        </p:spPr>
        <p:txBody>
          <a:bodyPr wrap="square" rtlCol="0">
            <a:spAutoFit/>
          </a:bodyPr>
          <a:lstStyle/>
          <a:p>
            <a:r>
              <a:rPr lang="fr-FR" smtClean="0"/>
              <a:t>Que faire des mots retrouvés ?</a:t>
            </a: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142984"/>
            <a:ext cx="1214446" cy="642942"/>
          </a:xfrm>
        </p:spPr>
        <p:txBody>
          <a:bodyPr>
            <a:normAutofit fontScale="90000"/>
          </a:bodyPr>
          <a:lstStyle/>
          <a:p>
            <a:r>
              <a:rPr lang="fr-FR" sz="2000" smtClean="0">
                <a:solidFill>
                  <a:srgbClr val="FFC54A"/>
                </a:solidFill>
              </a:rPr>
              <a:t>M</a:t>
            </a:r>
            <a:r>
              <a:rPr lang="fr-FR" sz="2000" smtClean="0">
                <a:solidFill>
                  <a:schemeClr val="accent3">
                    <a:lumMod val="75000"/>
                  </a:schemeClr>
                </a:solidFill>
              </a:rPr>
              <a:t>amisan</a:t>
            </a:r>
            <a:br>
              <a:rPr lang="fr-FR" sz="2000" smtClean="0">
                <a:solidFill>
                  <a:schemeClr val="accent3">
                    <a:lumMod val="75000"/>
                  </a:schemeClr>
                </a:solidFill>
              </a:rPr>
            </a:br>
            <a:r>
              <a:rPr lang="fr-FR" sz="2000" smtClean="0">
                <a:solidFill>
                  <a:schemeClr val="accent3">
                    <a:lumMod val="75000"/>
                  </a:schemeClr>
                </a:solidFill>
              </a:rPr>
              <a:t>vila gascona</a:t>
            </a:r>
            <a:endParaRPr lang="fr-FR" sz="2000">
              <a:solidFill>
                <a:schemeClr val="accent3">
                  <a:lumMod val="75000"/>
                </a:schemeClr>
              </a:solidFill>
            </a:endParaRPr>
          </a:p>
        </p:txBody>
      </p:sp>
      <p:sp>
        <p:nvSpPr>
          <p:cNvPr id="3" name="ZoneTexte 2"/>
          <p:cNvSpPr txBox="1"/>
          <p:nvPr/>
        </p:nvSpPr>
        <p:spPr>
          <a:xfrm>
            <a:off x="2143108" y="1214422"/>
            <a:ext cx="5452070"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M</a:t>
            </a:r>
            <a:r>
              <a:rPr lang="fr-FR" sz="2400" smtClean="0">
                <a:solidFill>
                  <a:schemeClr val="accent3">
                    <a:lumMod val="75000"/>
                  </a:schemeClr>
                </a:solidFill>
                <a:effectLst>
                  <a:outerShdw blurRad="38100" dist="38100" dir="2700000" algn="tl">
                    <a:srgbClr val="000000">
                      <a:alpha val="43137"/>
                    </a:srgbClr>
                  </a:outerShdw>
                </a:effectLst>
              </a:rPr>
              <a:t>òts gascons arretrobats, çò que'n har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5" name="ZoneTexte 4"/>
          <p:cNvSpPr txBox="1"/>
          <p:nvPr/>
        </p:nvSpPr>
        <p:spPr>
          <a:xfrm>
            <a:off x="642910" y="2285992"/>
            <a:ext cx="7876317" cy="4339650"/>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ue hèn part deu nòst Patrimòni linguistic de les </a:t>
            </a: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anas de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asconha.</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V</a:t>
            </a:r>
            <a:r>
              <a:rPr lang="fr-FR" sz="2000" smtClean="0">
                <a:solidFill>
                  <a:schemeClr val="accent3">
                    <a:lumMod val="75000"/>
                  </a:schemeClr>
                </a:solidFill>
                <a:effectLst>
                  <a:outerShdw blurRad="38100" dist="38100" dir="2700000" algn="tl">
                    <a:srgbClr val="000000">
                      <a:alpha val="43137"/>
                    </a:srgbClr>
                  </a:outerShdw>
                </a:effectLst>
              </a:rPr>
              <a:t>ilas importantas o vilatjòts que muishan dijà le soa identitat linguistica.</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ue singui suu territòri metropolitan o hens d'autas parts deu monde,</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chemeClr val="accent3">
                    <a:lumMod val="75000"/>
                  </a:schemeClr>
                </a:solidFill>
                <a:effectLst>
                  <a:outerShdw blurRad="38100" dist="38100" dir="2700000" algn="tl">
                    <a:srgbClr val="000000">
                      <a:alpha val="43137"/>
                    </a:srgbClr>
                  </a:outerShdw>
                </a:effectLst>
              </a:rPr>
              <a:t>perqué l'an hèit ?</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antuas rasons qu'an portat lo projècte d'ac har !</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V</a:t>
            </a:r>
            <a:r>
              <a:rPr lang="fr-FR" sz="2000" smtClean="0">
                <a:solidFill>
                  <a:schemeClr val="accent3">
                    <a:lumMod val="75000"/>
                  </a:schemeClr>
                </a:solidFill>
                <a:effectLst>
                  <a:outerShdw blurRad="38100" dist="38100" dir="2700000" algn="tl">
                    <a:srgbClr val="000000">
                      <a:alpha val="43137"/>
                    </a:srgbClr>
                  </a:outerShdw>
                </a:effectLst>
              </a:rPr>
              <a:t>ejam-ne  quauqu'uas !</a:t>
            </a:r>
          </a:p>
          <a:p>
            <a:pPr algn="ctr"/>
            <a:endParaRPr lang="fr-FR" smtClean="0">
              <a:solidFill>
                <a:srgbClr val="FFC54A"/>
              </a:solidFill>
              <a:effectLst>
                <a:outerShdw blurRad="38100" dist="38100" dir="2700000" algn="tl">
                  <a:srgbClr val="000000">
                    <a:alpha val="43137"/>
                  </a:srgbClr>
                </a:outerShdw>
              </a:effectLst>
            </a:endParaRPr>
          </a:p>
          <a:p>
            <a:pPr algn="ctr"/>
            <a:endParaRPr lang="fr-FR" smtClean="0">
              <a:solidFill>
                <a:srgbClr val="FFC54A"/>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214422"/>
            <a:ext cx="1214446" cy="642942"/>
          </a:xfrm>
        </p:spPr>
        <p:txBody>
          <a:bodyPr>
            <a:normAutofit fontScale="90000"/>
          </a:bodyPr>
          <a:lstStyle/>
          <a:p>
            <a:r>
              <a:rPr lang="fr-FR" sz="2000" smtClean="0">
                <a:solidFill>
                  <a:srgbClr val="FFC54A"/>
                </a:solidFill>
              </a:rPr>
              <a:t>M</a:t>
            </a:r>
            <a:r>
              <a:rPr lang="fr-FR" sz="2000" smtClean="0">
                <a:solidFill>
                  <a:schemeClr val="accent3">
                    <a:lumMod val="75000"/>
                  </a:schemeClr>
                </a:solidFill>
              </a:rPr>
              <a:t>amisan</a:t>
            </a:r>
            <a:br>
              <a:rPr lang="fr-FR" sz="2000" smtClean="0">
                <a:solidFill>
                  <a:schemeClr val="accent3">
                    <a:lumMod val="75000"/>
                  </a:schemeClr>
                </a:solidFill>
              </a:rPr>
            </a:br>
            <a:r>
              <a:rPr lang="fr-FR" sz="2000" smtClean="0">
                <a:solidFill>
                  <a:schemeClr val="accent3">
                    <a:lumMod val="75000"/>
                  </a:schemeClr>
                </a:solidFill>
              </a:rPr>
              <a:t>vila gascona</a:t>
            </a:r>
            <a:endParaRPr lang="fr-FR" sz="2000">
              <a:solidFill>
                <a:schemeClr val="accent3">
                  <a:lumMod val="75000"/>
                </a:schemeClr>
              </a:solidFill>
            </a:endParaRPr>
          </a:p>
        </p:txBody>
      </p:sp>
      <p:sp>
        <p:nvSpPr>
          <p:cNvPr id="3" name="ZoneTexte 2"/>
          <p:cNvSpPr txBox="1"/>
          <p:nvPr/>
        </p:nvSpPr>
        <p:spPr>
          <a:xfrm>
            <a:off x="2285984" y="1357298"/>
            <a:ext cx="5452070"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M</a:t>
            </a:r>
            <a:r>
              <a:rPr lang="fr-FR" sz="2400" smtClean="0">
                <a:solidFill>
                  <a:schemeClr val="accent3">
                    <a:lumMod val="75000"/>
                  </a:schemeClr>
                </a:solidFill>
                <a:effectLst>
                  <a:outerShdw blurRad="38100" dist="38100" dir="2700000" algn="tl">
                    <a:srgbClr val="000000">
                      <a:alpha val="43137"/>
                    </a:srgbClr>
                  </a:outerShdw>
                </a:effectLst>
              </a:rPr>
              <a:t>òts gascons arretrobats, çò que'n har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5" name="ZoneTexte 4"/>
          <p:cNvSpPr txBox="1"/>
          <p:nvPr/>
        </p:nvSpPr>
        <p:spPr>
          <a:xfrm>
            <a:off x="571472" y="2143116"/>
            <a:ext cx="7876317" cy="4278094"/>
          </a:xfrm>
          <a:prstGeom prst="rect">
            <a:avLst/>
          </a:prstGeom>
          <a:noFill/>
        </p:spPr>
        <p:txBody>
          <a:bodyPr wrap="square" rtlCol="0">
            <a:spAutoFit/>
          </a:bodyPr>
          <a:lstStyle/>
          <a:p>
            <a:pPr algn="ctr">
              <a:buFont typeface="Wingdings" pitchFamily="2" charset="2"/>
              <a:buChar char="Ø"/>
            </a:pPr>
            <a:endParaRPr lang="fr-FR" smtClean="0">
              <a:solidFill>
                <a:srgbClr val="FFC54A"/>
              </a:solidFill>
              <a:effectLst>
                <a:outerShdw blurRad="38100" dist="38100" dir="2700000" algn="tl">
                  <a:srgbClr val="000000">
                    <a:alpha val="43137"/>
                  </a:srgbClr>
                </a:outerShdw>
              </a:effectLst>
            </a:endParaRPr>
          </a:p>
          <a:p>
            <a:pPr algn="ctr">
              <a:buFont typeface="Wingdings" pitchFamily="2" charset="2"/>
              <a:buChar char="Ø"/>
            </a:pP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roteccion deu </a:t>
            </a: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atrimòni linguistic</a:t>
            </a:r>
          </a:p>
          <a:p>
            <a:pPr algn="ctr">
              <a:buFont typeface="Wingdings" pitchFamily="2" charset="2"/>
              <a:buChar char="Ø"/>
            </a:pP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A</a:t>
            </a:r>
            <a:r>
              <a:rPr lang="fr-FR" sz="2000" smtClean="0">
                <a:solidFill>
                  <a:schemeClr val="accent3">
                    <a:lumMod val="75000"/>
                  </a:schemeClr>
                </a:solidFill>
                <a:effectLst>
                  <a:outerShdw blurRad="38100" dist="38100" dir="2700000" algn="tl">
                    <a:srgbClr val="000000">
                      <a:alpha val="43137"/>
                    </a:srgbClr>
                  </a:outerShdw>
                </a:effectLst>
              </a:rPr>
              <a:t>rrevitar l'emplèc de le lenga dens le vita vitanta</a:t>
            </a:r>
          </a:p>
          <a:p>
            <a:pPr algn="ctr">
              <a:buFont typeface="Wingdings" pitchFamily="2" charset="2"/>
              <a:buChar char="Ø"/>
            </a:pP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E</a:t>
            </a:r>
            <a:r>
              <a:rPr lang="fr-FR" sz="2000" smtClean="0">
                <a:solidFill>
                  <a:schemeClr val="accent3">
                    <a:lumMod val="75000"/>
                  </a:schemeClr>
                </a:solidFill>
                <a:effectLst>
                  <a:outerShdw blurRad="38100" dist="38100" dir="2700000" algn="tl">
                    <a:srgbClr val="000000">
                      <a:alpha val="43137"/>
                    </a:srgbClr>
                  </a:outerShdw>
                </a:effectLst>
              </a:rPr>
              <a:t>mplegar un vocabulari millenari hòrt ric</a:t>
            </a:r>
          </a:p>
          <a:p>
            <a:pPr algn="ctr">
              <a:buFont typeface="Wingdings" pitchFamily="2" charset="2"/>
              <a:buChar char="Ø"/>
            </a:pP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alhar uu' visibilitat gascona d'un punt de vist toristic, marcant</a:t>
            </a:r>
          </a:p>
          <a:p>
            <a:pPr algn="ctr">
              <a:buFont typeface="Wingdings" pitchFamily="2" charset="2"/>
              <a:buChar char="Ø"/>
            </a:pP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uishar le lenga suus produits agricòles  e/o manufacturats</a:t>
            </a:r>
          </a:p>
          <a:p>
            <a:pPr algn="ctr">
              <a:buFont typeface="Wingdings" pitchFamily="2" charset="2"/>
              <a:buChar char="Ø"/>
            </a:pP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A</a:t>
            </a:r>
            <a:r>
              <a:rPr lang="fr-FR" sz="2000" smtClean="0">
                <a:solidFill>
                  <a:schemeClr val="accent3">
                    <a:lumMod val="75000"/>
                  </a:schemeClr>
                </a:solidFill>
                <a:effectLst>
                  <a:outerShdw blurRad="38100" dist="38100" dir="2700000" algn="tl">
                    <a:srgbClr val="000000">
                      <a:alpha val="43137"/>
                    </a:srgbClr>
                  </a:outerShdw>
                </a:effectLst>
              </a:rPr>
              <a:t>ubrir lo parçan sus entercambis culturaus qué que singuin :</a:t>
            </a:r>
          </a:p>
          <a:p>
            <a:pPr algn="ct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usica, dança, teatre, lectura, poesia...cinemà, ràdio...etc.</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S</a:t>
            </a:r>
            <a:r>
              <a:rPr lang="fr-FR" sz="2000" smtClean="0">
                <a:solidFill>
                  <a:schemeClr val="accent3">
                    <a:lumMod val="75000"/>
                  </a:schemeClr>
                </a:solidFill>
                <a:effectLst>
                  <a:outerShdw blurRad="38100" dist="38100" dir="2700000" algn="tl">
                    <a:srgbClr val="000000">
                      <a:alpha val="43137"/>
                    </a:srgbClr>
                  </a:outerShdw>
                </a:effectLst>
              </a:rPr>
              <a:t>aber tot simplament que ne vívem pas dens lo </a:t>
            </a:r>
          </a:p>
          <a:p>
            <a:pPr algn="ctr"/>
            <a:r>
              <a:rPr lang="fr-FR" sz="2000" smtClean="0">
                <a:solidFill>
                  <a:schemeClr val="accent3">
                    <a:lumMod val="75000"/>
                  </a:schemeClr>
                </a:solidFill>
                <a:effectLst>
                  <a:outerShdw blurRad="38100" dist="38100" dir="2700000" algn="tl">
                    <a:srgbClr val="000000">
                      <a:alpha val="43137"/>
                    </a:srgbClr>
                  </a:outerShdw>
                </a:effectLst>
              </a:rPr>
              <a:t>"</a:t>
            </a:r>
            <a:r>
              <a:rPr lang="fr-FR" sz="2000" smtClean="0">
                <a:solidFill>
                  <a:srgbClr val="FFC54A"/>
                </a:solidFill>
                <a:effectLst>
                  <a:outerShdw blurRad="38100" dist="38100" dir="2700000" algn="tl">
                    <a:srgbClr val="000000">
                      <a:alpha val="43137"/>
                    </a:srgbClr>
                  </a:outerShdw>
                </a:effectLst>
              </a:rPr>
              <a:t>S</a:t>
            </a:r>
            <a:r>
              <a:rPr lang="fr-FR" sz="2000" smtClean="0">
                <a:solidFill>
                  <a:schemeClr val="accent3">
                    <a:lumMod val="75000"/>
                  </a:schemeClr>
                </a:solidFill>
                <a:effectLst>
                  <a:outerShdw blurRad="38100" dist="38100" dir="2700000" algn="tl">
                    <a:srgbClr val="000000">
                      <a:alpha val="43137"/>
                    </a:srgbClr>
                  </a:outerShdw>
                </a:effectLst>
              </a:rPr>
              <a:t>ud-</a:t>
            </a:r>
            <a:r>
              <a:rPr lang="fr-FR" sz="2000" smtClean="0">
                <a:solidFill>
                  <a:srgbClr val="FFC54A"/>
                </a:solidFill>
                <a:effectLst>
                  <a:outerShdw blurRad="38100" dist="38100" dir="2700000" algn="tl">
                    <a:srgbClr val="000000">
                      <a:alpha val="43137"/>
                    </a:srgbClr>
                  </a:outerShdw>
                </a:effectLst>
              </a:rPr>
              <a:t>O</a:t>
            </a:r>
            <a:r>
              <a:rPr lang="fr-FR" sz="2000" smtClean="0">
                <a:solidFill>
                  <a:schemeClr val="accent3">
                    <a:lumMod val="75000"/>
                  </a:schemeClr>
                </a:solidFill>
                <a:effectLst>
                  <a:outerShdw blurRad="38100" dist="38100" dir="2700000" algn="tl">
                    <a:srgbClr val="000000">
                      <a:alpha val="43137"/>
                    </a:srgbClr>
                  </a:outerShdw>
                </a:effectLst>
              </a:rPr>
              <a:t>uest" mès en </a:t>
            </a: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anas de </a:t>
            </a:r>
            <a:r>
              <a:rPr lang="fr-FR" sz="2000" smtClean="0">
                <a:solidFill>
                  <a:srgbClr val="FFC54A"/>
                </a:solidFill>
                <a:effectLst>
                  <a:outerShdw blurRad="38100" dist="38100" dir="2700000" algn="tl">
                    <a:srgbClr val="000000">
                      <a:alpha val="43137"/>
                    </a:srgbClr>
                  </a:outerShdw>
                </a:effectLst>
              </a:rPr>
              <a:t>G</a:t>
            </a:r>
            <a:r>
              <a:rPr lang="fr-FR" sz="2000" smtClean="0">
                <a:solidFill>
                  <a:schemeClr val="accent3">
                    <a:lumMod val="75000"/>
                  </a:schemeClr>
                </a:solidFill>
                <a:effectLst>
                  <a:outerShdw blurRad="38100" dist="38100" dir="2700000" algn="tl">
                    <a:srgbClr val="000000">
                      <a:alpha val="43137"/>
                    </a:srgbClr>
                  </a:outerShdw>
                </a:effectLst>
              </a:rPr>
              <a:t>asconha.</a:t>
            </a:r>
          </a:p>
          <a:p>
            <a:pPr algn="ctr"/>
            <a:endParaRPr lang="fr-FR" smtClean="0">
              <a:solidFill>
                <a:srgbClr val="FFC54A"/>
              </a:solidFill>
              <a:effectLst>
                <a:outerShdw blurRad="38100" dist="38100" dir="2700000" algn="tl">
                  <a:srgbClr val="000000">
                    <a:alpha val="43137"/>
                  </a:srgbClr>
                </a:outerShdw>
              </a:effectLst>
            </a:endParaRPr>
          </a:p>
          <a:p>
            <a:pPr algn="ctr"/>
            <a:endParaRPr lang="fr-FR" smtClean="0">
              <a:solidFill>
                <a:srgbClr val="FFC54A"/>
              </a:solidFill>
              <a:effectLst>
                <a:outerShdw blurRad="38100" dist="38100" dir="2700000" algn="tl">
                  <a:srgbClr val="000000">
                    <a:alpha val="43137"/>
                  </a:srgbClr>
                </a:outerShdw>
              </a:effectLst>
            </a:endParaRPr>
          </a:p>
          <a:p>
            <a:pPr algn="ctr"/>
            <a:endParaRPr lang="fr-FR" smtClean="0">
              <a:solidFill>
                <a:srgbClr val="FFC54A"/>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928670"/>
            <a:ext cx="1214446" cy="714380"/>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3" name="ZoneTexte 2"/>
          <p:cNvSpPr txBox="1"/>
          <p:nvPr/>
        </p:nvSpPr>
        <p:spPr>
          <a:xfrm>
            <a:off x="2000232" y="1142984"/>
            <a:ext cx="5452070"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M</a:t>
            </a:r>
            <a:r>
              <a:rPr lang="fr-FR" sz="2400" smtClean="0">
                <a:solidFill>
                  <a:schemeClr val="accent3">
                    <a:lumMod val="75000"/>
                  </a:schemeClr>
                </a:solidFill>
                <a:effectLst>
                  <a:outerShdw blurRad="38100" dist="38100" dir="2700000" algn="tl">
                    <a:srgbClr val="000000">
                      <a:alpha val="43137"/>
                    </a:srgbClr>
                  </a:outerShdw>
                </a:effectLst>
              </a:rPr>
              <a:t>òts gascons arretrobats, çò que'n har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6" name="ZoneTexte 5"/>
          <p:cNvSpPr txBox="1"/>
          <p:nvPr/>
        </p:nvSpPr>
        <p:spPr>
          <a:xfrm>
            <a:off x="2143108" y="1857364"/>
            <a:ext cx="5011244" cy="400110"/>
          </a:xfrm>
          <a:prstGeom prst="rect">
            <a:avLst/>
          </a:prstGeom>
          <a:noFill/>
        </p:spPr>
        <p:txBody>
          <a:bodyPr wrap="none" rtlCol="0">
            <a:spAutoFit/>
          </a:bodyPr>
          <a:lstStyle/>
          <a:p>
            <a:pPr algn="ctr"/>
            <a:r>
              <a:rPr lang="fr-FR" sz="2000" smtClean="0">
                <a:solidFill>
                  <a:srgbClr val="FFC54A"/>
                </a:solidFill>
                <a:effectLst>
                  <a:outerShdw blurRad="38100" dist="38100" dir="2700000" algn="tl">
                    <a:srgbClr val="000000">
                      <a:alpha val="43137"/>
                    </a:srgbClr>
                  </a:outerShdw>
                </a:effectLst>
              </a:rPr>
              <a:t>E</a:t>
            </a:r>
            <a:r>
              <a:rPr lang="fr-FR" sz="2000" smtClean="0">
                <a:solidFill>
                  <a:schemeClr val="accent3">
                    <a:lumMod val="75000"/>
                  </a:schemeClr>
                </a:solidFill>
                <a:effectLst>
                  <a:outerShdw blurRad="38100" dist="38100" dir="2700000" algn="tl">
                    <a:srgbClr val="000000">
                      <a:alpha val="43137"/>
                    </a:srgbClr>
                  </a:outerShdw>
                </a:effectLst>
              </a:rPr>
              <a:t>xemple de realizacion au pròishe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amisan</a:t>
            </a:r>
            <a:endParaRPr lang="fr-FR" sz="2000">
              <a:solidFill>
                <a:schemeClr val="accent3">
                  <a:lumMod val="75000"/>
                </a:schemeClr>
              </a:solidFill>
              <a:effectLst>
                <a:outerShdw blurRad="38100" dist="38100" dir="2700000" algn="tl">
                  <a:srgbClr val="000000">
                    <a:alpha val="43137"/>
                  </a:srgbClr>
                </a:outerShdw>
              </a:effectLst>
            </a:endParaRPr>
          </a:p>
        </p:txBody>
      </p:sp>
      <p:pic>
        <p:nvPicPr>
          <p:cNvPr id="5123" name="Picture 3" descr="Y:\1 - Occitan\01 - Gascon\009 - Toponimia\2019 Toponimia Panneaux\Toponimia Bòrn Maransin\Onèssa\Aunessa.jpg"/>
          <p:cNvPicPr>
            <a:picLocks noChangeAspect="1" noChangeArrowheads="1"/>
          </p:cNvPicPr>
          <p:nvPr/>
        </p:nvPicPr>
        <p:blipFill>
          <a:blip r:embed="rId3"/>
          <a:srcRect/>
          <a:stretch>
            <a:fillRect/>
          </a:stretch>
        </p:blipFill>
        <p:spPr bwMode="auto">
          <a:xfrm>
            <a:off x="1928794" y="2714620"/>
            <a:ext cx="5286412" cy="352427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714356"/>
            <a:ext cx="1214446" cy="785818"/>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428860" y="928670"/>
            <a:ext cx="4739952"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xemples de realizacions a Boricòs</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1643042" y="2000240"/>
            <a:ext cx="1643074" cy="461665"/>
          </a:xfrm>
          <a:prstGeom prst="rect">
            <a:avLst/>
          </a:prstGeom>
          <a:noFill/>
        </p:spPr>
        <p:txBody>
          <a:bodyPr wrap="squar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n francés</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7" name="ZoneTexte 6"/>
          <p:cNvSpPr txBox="1"/>
          <p:nvPr/>
        </p:nvSpPr>
        <p:spPr>
          <a:xfrm>
            <a:off x="6000760" y="2000240"/>
            <a:ext cx="1519583" cy="461665"/>
          </a:xfrm>
          <a:prstGeom prst="rect">
            <a:avLst/>
          </a:prstGeom>
          <a:noFill/>
        </p:spPr>
        <p:txBody>
          <a:bodyPr wrap="none" rtlCol="0">
            <a:spAutoFit/>
          </a:bodyPr>
          <a:lstStyle/>
          <a:p>
            <a:pPr algn="ctr"/>
            <a:r>
              <a:rPr lang="fr-FR" sz="2400" smtClean="0">
                <a:solidFill>
                  <a:schemeClr val="accent4">
                    <a:lumMod val="75000"/>
                  </a:schemeClr>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n gascon</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1027" name="Picture 3" descr="Y:\1 - Occitan\01 - Gascon\017 - Boricòs\Panneaux\Tout dernier - Panneaux Bouricos 3\Tout dernier - Panneaux Bouricos 3_21.jpg"/>
          <p:cNvPicPr>
            <a:picLocks noChangeAspect="1" noChangeArrowheads="1"/>
          </p:cNvPicPr>
          <p:nvPr/>
        </p:nvPicPr>
        <p:blipFill>
          <a:blip r:embed="rId3"/>
          <a:srcRect/>
          <a:stretch>
            <a:fillRect/>
          </a:stretch>
        </p:blipFill>
        <p:spPr bwMode="auto">
          <a:xfrm>
            <a:off x="214281" y="2643182"/>
            <a:ext cx="4287997" cy="3071833"/>
          </a:xfrm>
          <a:prstGeom prst="rect">
            <a:avLst/>
          </a:prstGeom>
          <a:noFill/>
        </p:spPr>
      </p:pic>
      <p:pic>
        <p:nvPicPr>
          <p:cNvPr id="1028" name="Picture 4" descr="Y:\1 - Occitan\01 - Gascon\017 - Boricòs\Panneaux\Tout dernier - Panneaux Bouricos 3\Tout dernier - Panneaux Bouricos 3_7.jpg"/>
          <p:cNvPicPr>
            <a:picLocks noChangeAspect="1" noChangeArrowheads="1"/>
          </p:cNvPicPr>
          <p:nvPr/>
        </p:nvPicPr>
        <p:blipFill>
          <a:blip r:embed="rId4" cstate="print"/>
          <a:srcRect/>
          <a:stretch>
            <a:fillRect/>
          </a:stretch>
        </p:blipFill>
        <p:spPr bwMode="auto">
          <a:xfrm>
            <a:off x="4670562" y="2643183"/>
            <a:ext cx="4259155" cy="307183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785794"/>
            <a:ext cx="1214446" cy="642942"/>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786050" y="785794"/>
            <a:ext cx="4850431"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xemples de realizacions occitanas </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6147" name="Picture 3" descr="C:\Users\JJ\Desktop\Biling 24 - 2.jpg"/>
          <p:cNvPicPr>
            <a:picLocks noChangeAspect="1" noChangeArrowheads="1"/>
          </p:cNvPicPr>
          <p:nvPr/>
        </p:nvPicPr>
        <p:blipFill>
          <a:blip r:embed="rId3"/>
          <a:srcRect/>
          <a:stretch>
            <a:fillRect/>
          </a:stretch>
        </p:blipFill>
        <p:spPr bwMode="auto">
          <a:xfrm>
            <a:off x="3357554" y="1500174"/>
            <a:ext cx="4071966" cy="5146273"/>
          </a:xfrm>
          <a:prstGeom prst="rect">
            <a:avLst/>
          </a:prstGeom>
          <a:noFill/>
        </p:spPr>
      </p:pic>
      <p:sp>
        <p:nvSpPr>
          <p:cNvPr id="8" name="ZoneTexte 7"/>
          <p:cNvSpPr txBox="1"/>
          <p:nvPr/>
        </p:nvSpPr>
        <p:spPr>
          <a:xfrm>
            <a:off x="571472" y="3357562"/>
            <a:ext cx="2011640" cy="1200329"/>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D</a:t>
            </a:r>
            <a:r>
              <a:rPr lang="fr-FR" sz="2400" smtClean="0">
                <a:solidFill>
                  <a:schemeClr val="accent3">
                    <a:lumMod val="75000"/>
                  </a:schemeClr>
                </a:solidFill>
                <a:effectLst>
                  <a:outerShdw blurRad="38100" dist="38100" dir="2700000" algn="tl">
                    <a:srgbClr val="000000">
                      <a:alpha val="43137"/>
                    </a:srgbClr>
                  </a:outerShdw>
                </a:effectLst>
              </a:rPr>
              <a:t>ens un </a:t>
            </a:r>
          </a:p>
          <a:p>
            <a:pPr algn="ctr"/>
            <a:r>
              <a:rPr lang="fr-FR" sz="2400" smtClean="0">
                <a:solidFill>
                  <a:srgbClr val="FFC54A"/>
                </a:solidFill>
                <a:effectLst>
                  <a:outerShdw blurRad="38100" dist="38100" dir="2700000" algn="tl">
                    <a:srgbClr val="000000">
                      <a:alpha val="43137"/>
                    </a:srgbClr>
                  </a:outerShdw>
                </a:effectLst>
              </a:rPr>
              <a:t>G</a:t>
            </a:r>
            <a:r>
              <a:rPr lang="fr-FR" sz="2400" smtClean="0">
                <a:solidFill>
                  <a:schemeClr val="accent3">
                    <a:lumMod val="75000"/>
                  </a:schemeClr>
                </a:solidFill>
                <a:effectLst>
                  <a:outerShdw blurRad="38100" dist="38100" dir="2700000" algn="tl">
                    <a:srgbClr val="000000">
                      <a:alpha val="43137"/>
                    </a:srgbClr>
                  </a:outerShdw>
                </a:effectLst>
              </a:rPr>
              <a:t>rop escolari</a:t>
            </a:r>
          </a:p>
          <a:p>
            <a:pPr algn="ctr"/>
            <a:r>
              <a:rPr lang="fr-FR" sz="2400" smtClean="0">
                <a:solidFill>
                  <a:schemeClr val="accent3">
                    <a:lumMod val="75000"/>
                  </a:schemeClr>
                </a:solidFill>
                <a:effectLst>
                  <a:outerShdw blurRad="38100" dist="38100" dir="2700000" algn="tl">
                    <a:srgbClr val="000000">
                      <a:alpha val="43137"/>
                    </a:srgbClr>
                  </a:outerShdw>
                </a:effectLst>
              </a:rPr>
              <a:t> en </a:t>
            </a:r>
            <a:r>
              <a:rPr lang="fr-FR" sz="2400" smtClean="0">
                <a:solidFill>
                  <a:schemeClr val="accent4">
                    <a:lumMod val="75000"/>
                  </a:schemeClr>
                </a:solidFill>
                <a:effectLst>
                  <a:outerShdw blurRad="38100" dist="38100" dir="2700000" algn="tl">
                    <a:srgbClr val="000000">
                      <a:alpha val="43137"/>
                    </a:srgbClr>
                  </a:outerShdw>
                </a:effectLst>
              </a:rPr>
              <a:t>D</a:t>
            </a:r>
            <a:r>
              <a:rPr lang="fr-FR" sz="2400" smtClean="0">
                <a:solidFill>
                  <a:schemeClr val="accent3">
                    <a:lumMod val="75000"/>
                  </a:schemeClr>
                </a:solidFill>
                <a:effectLst>
                  <a:outerShdw blurRad="38100" dist="38100" dir="2700000" algn="tl">
                    <a:srgbClr val="000000">
                      <a:alpha val="43137"/>
                    </a:srgbClr>
                  </a:outerShdw>
                </a:effectLst>
              </a:rPr>
              <a:t>ordonha</a:t>
            </a:r>
            <a:endParaRPr lang="fr-FR" sz="240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0" dur="1000" fill="hold"/>
                                        <p:tgtEl>
                                          <p:spTgt spid="614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1071546"/>
            <a:ext cx="1214446" cy="642942"/>
          </a:xfrm>
        </p:spPr>
        <p:txBody>
          <a:bodyPr>
            <a:normAutofit/>
          </a:bodyPr>
          <a:lstStyle/>
          <a:p>
            <a:pPr algn="ctr"/>
            <a:r>
              <a:rPr lang="fr-FR" sz="1600" smtClean="0">
                <a:solidFill>
                  <a:srgbClr val="FFC54A"/>
                </a:solidFill>
                <a:effectLst>
                  <a:outerShdw blurRad="38100" dist="38100" dir="2700000" algn="tl">
                    <a:srgbClr val="000000">
                      <a:alpha val="43137"/>
                    </a:srgbClr>
                  </a:outerShdw>
                </a:effectLst>
              </a:rPr>
              <a:t>M</a:t>
            </a:r>
            <a:r>
              <a:rPr lang="fr-FR" sz="1600" smtClean="0">
                <a:solidFill>
                  <a:schemeClr val="accent3">
                    <a:lumMod val="75000"/>
                  </a:schemeClr>
                </a:solidFill>
                <a:effectLst>
                  <a:outerShdw blurRad="38100" dist="38100" dir="2700000" algn="tl">
                    <a:srgbClr val="000000">
                      <a:alpha val="43137"/>
                    </a:srgbClr>
                  </a:outerShdw>
                </a:effectLst>
              </a:rPr>
              <a:t>amisan</a:t>
            </a:r>
            <a:br>
              <a:rPr lang="fr-FR" sz="1600" smtClean="0">
                <a:solidFill>
                  <a:schemeClr val="accent3">
                    <a:lumMod val="75000"/>
                  </a:schemeClr>
                </a:solidFill>
                <a:effectLst>
                  <a:outerShdw blurRad="38100" dist="38100" dir="2700000" algn="tl">
                    <a:srgbClr val="000000">
                      <a:alpha val="43137"/>
                    </a:srgbClr>
                  </a:outerShdw>
                </a:effectLst>
              </a:rPr>
            </a:br>
            <a:r>
              <a:rPr lang="fr-FR" sz="1600" smtClean="0">
                <a:solidFill>
                  <a:schemeClr val="accent3">
                    <a:lumMod val="75000"/>
                  </a:schemeClr>
                </a:solidFill>
                <a:effectLst>
                  <a:outerShdw blurRad="38100" dist="38100" dir="2700000" algn="tl">
                    <a:srgbClr val="000000">
                      <a:alpha val="43137"/>
                    </a:srgbClr>
                  </a:outerShdw>
                </a:effectLst>
              </a:rPr>
              <a:t>vila gascona</a:t>
            </a:r>
            <a:endParaRPr lang="fr-FR" sz="1600">
              <a:solidFill>
                <a:schemeClr val="accent3">
                  <a:lumMod val="75000"/>
                </a:schemeClr>
              </a:solidFill>
              <a:effectLst>
                <a:outerShdw blurRad="38100" dist="38100" dir="2700000" algn="tl">
                  <a:srgbClr val="000000">
                    <a:alpha val="43137"/>
                  </a:srgbClr>
                </a:outerShdw>
              </a:effectLst>
            </a:endParaRPr>
          </a:p>
        </p:txBody>
      </p:sp>
      <p:sp>
        <p:nvSpPr>
          <p:cNvPr id="6" name="ZoneTexte 5"/>
          <p:cNvSpPr txBox="1"/>
          <p:nvPr/>
        </p:nvSpPr>
        <p:spPr>
          <a:xfrm>
            <a:off x="2643174" y="714356"/>
            <a:ext cx="4850431"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xemples de realizacions occitanas </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7170" name="Picture 2" descr="C:\Users\JJ\Desktop\Topo 24 - 2 .jpg"/>
          <p:cNvPicPr>
            <a:picLocks noChangeAspect="1" noChangeArrowheads="1"/>
          </p:cNvPicPr>
          <p:nvPr/>
        </p:nvPicPr>
        <p:blipFill>
          <a:blip r:embed="rId3"/>
          <a:srcRect/>
          <a:stretch>
            <a:fillRect/>
          </a:stretch>
        </p:blipFill>
        <p:spPr bwMode="auto">
          <a:xfrm>
            <a:off x="3857620" y="1396279"/>
            <a:ext cx="2989318" cy="5175993"/>
          </a:xfrm>
          <a:prstGeom prst="rect">
            <a:avLst/>
          </a:prstGeom>
          <a:noFill/>
        </p:spPr>
      </p:pic>
      <p:sp>
        <p:nvSpPr>
          <p:cNvPr id="5" name="ZoneTexte 4"/>
          <p:cNvSpPr txBox="1"/>
          <p:nvPr/>
        </p:nvSpPr>
        <p:spPr>
          <a:xfrm>
            <a:off x="785786" y="3143248"/>
            <a:ext cx="2290307" cy="1200329"/>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C</a:t>
            </a:r>
            <a:r>
              <a:rPr lang="fr-FR" sz="2400" smtClean="0">
                <a:solidFill>
                  <a:schemeClr val="accent3">
                    <a:lumMod val="75000"/>
                  </a:schemeClr>
                </a:solidFill>
                <a:effectLst>
                  <a:outerShdw blurRad="38100" dist="38100" dir="2700000" algn="tl">
                    <a:srgbClr val="000000">
                      <a:alpha val="43137"/>
                    </a:srgbClr>
                  </a:outerShdw>
                </a:effectLst>
              </a:rPr>
              <a:t>ollègi</a:t>
            </a:r>
          </a:p>
          <a:p>
            <a:pPr algn="ctr"/>
            <a:r>
              <a:rPr lang="fr-FR" sz="2400" smtClean="0">
                <a:solidFill>
                  <a:srgbClr val="FFC54A"/>
                </a:solidFill>
                <a:effectLst>
                  <a:outerShdw blurRad="38100" dist="38100" dir="2700000" algn="tl">
                    <a:srgbClr val="000000">
                      <a:alpha val="43137"/>
                    </a:srgbClr>
                  </a:outerShdw>
                </a:effectLst>
              </a:rPr>
              <a:t>B</a:t>
            </a:r>
            <a:r>
              <a:rPr lang="fr-FR" sz="2400" smtClean="0">
                <a:solidFill>
                  <a:schemeClr val="accent3">
                    <a:lumMod val="75000"/>
                  </a:schemeClr>
                </a:solidFill>
                <a:effectLst>
                  <a:outerShdw blurRad="38100" dist="38100" dir="2700000" algn="tl">
                    <a:srgbClr val="000000">
                      <a:alpha val="43137"/>
                    </a:srgbClr>
                  </a:outerShdw>
                </a:effectLst>
              </a:rPr>
              <a:t>ertran de </a:t>
            </a:r>
            <a:r>
              <a:rPr lang="fr-FR" sz="2400" smtClean="0">
                <a:solidFill>
                  <a:srgbClr val="FFC54A"/>
                </a:solidFill>
                <a:effectLst>
                  <a:outerShdw blurRad="38100" dist="38100" dir="2700000" algn="tl">
                    <a:srgbClr val="000000">
                      <a:alpha val="43137"/>
                    </a:srgbClr>
                  </a:outerShdw>
                </a:effectLst>
              </a:rPr>
              <a:t>B</a:t>
            </a:r>
            <a:r>
              <a:rPr lang="fr-FR" sz="2400" smtClean="0">
                <a:solidFill>
                  <a:schemeClr val="accent3">
                    <a:lumMod val="75000"/>
                  </a:schemeClr>
                </a:solidFill>
                <a:effectLst>
                  <a:outerShdw blurRad="38100" dist="38100" dir="2700000" algn="tl">
                    <a:srgbClr val="000000">
                      <a:alpha val="43137"/>
                    </a:srgbClr>
                  </a:outerShdw>
                </a:effectLst>
              </a:rPr>
              <a:t>òrn</a:t>
            </a:r>
          </a:p>
          <a:p>
            <a:pPr algn="ctr"/>
            <a:r>
              <a:rPr lang="fr-FR" sz="2400" smtClean="0">
                <a:solidFill>
                  <a:schemeClr val="accent3">
                    <a:lumMod val="75000"/>
                  </a:schemeClr>
                </a:solidFill>
                <a:effectLst>
                  <a:outerShdw blurRad="38100" dist="38100" dir="2700000" algn="tl">
                    <a:srgbClr val="000000">
                      <a:alpha val="43137"/>
                    </a:srgbClr>
                  </a:outerShdw>
                </a:effectLst>
              </a:rPr>
              <a:t>a</a:t>
            </a:r>
            <a:r>
              <a:rPr lang="fr-FR" sz="2400" smtClean="0">
                <a:solidFill>
                  <a:srgbClr val="FFC54A"/>
                </a:solidFill>
                <a:effectLst>
                  <a:outerShdw blurRad="38100" dist="38100" dir="2700000" algn="tl">
                    <a:srgbClr val="000000">
                      <a:alpha val="43137"/>
                    </a:srgbClr>
                  </a:outerShdw>
                </a:effectLst>
              </a:rPr>
              <a:t> P</a:t>
            </a:r>
            <a:r>
              <a:rPr lang="fr-FR" sz="2400" smtClean="0">
                <a:solidFill>
                  <a:schemeClr val="accent3">
                    <a:lumMod val="75000"/>
                  </a:schemeClr>
                </a:solidFill>
                <a:effectLst>
                  <a:outerShdw blurRad="38100" dist="38100" dir="2700000" algn="tl">
                    <a:srgbClr val="000000">
                      <a:alpha val="43137"/>
                    </a:srgbClr>
                  </a:outerShdw>
                </a:effectLst>
              </a:rPr>
              <a:t>erigüers</a:t>
            </a:r>
            <a:endParaRPr lang="fr-FR" sz="240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10" dur="1000" fill="hold"/>
                                        <p:tgtEl>
                                          <p:spTgt spid="71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928670"/>
            <a:ext cx="1214446" cy="642942"/>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143108" y="1071546"/>
            <a:ext cx="3622851"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xemples de realizacions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285720" y="3000372"/>
            <a:ext cx="1214446" cy="523220"/>
          </a:xfrm>
          <a:prstGeom prst="rect">
            <a:avLst/>
          </a:prstGeom>
          <a:noFill/>
        </p:spPr>
        <p:txBody>
          <a:bodyPr wrap="square" rtlCol="0">
            <a:spAutoFit/>
          </a:bodyPr>
          <a:lstStyle/>
          <a:p>
            <a:pPr algn="ctr"/>
            <a:r>
              <a:rPr lang="fr-FR" sz="2800" smtClean="0">
                <a:solidFill>
                  <a:srgbClr val="FFC54A"/>
                </a:solidFill>
                <a:effectLst>
                  <a:outerShdw blurRad="38100" dist="38100" dir="2700000" algn="tl">
                    <a:srgbClr val="000000">
                      <a:alpha val="43137"/>
                    </a:srgbClr>
                  </a:outerShdw>
                </a:effectLst>
              </a:rPr>
              <a:t>T</a:t>
            </a:r>
            <a:r>
              <a:rPr lang="fr-FR" sz="2800" smtClean="0">
                <a:solidFill>
                  <a:schemeClr val="accent3">
                    <a:lumMod val="75000"/>
                  </a:schemeClr>
                </a:solidFill>
                <a:effectLst>
                  <a:outerShdw blurRad="38100" dist="38100" dir="2700000" algn="tl">
                    <a:srgbClr val="000000">
                      <a:alpha val="43137"/>
                    </a:srgbClr>
                  </a:outerShdw>
                </a:effectLst>
              </a:rPr>
              <a:t>olosa</a:t>
            </a:r>
            <a:endParaRPr lang="fr-FR" sz="2800">
              <a:solidFill>
                <a:schemeClr val="accent3">
                  <a:lumMod val="75000"/>
                </a:schemeClr>
              </a:solidFill>
              <a:effectLst>
                <a:outerShdw blurRad="38100" dist="38100" dir="2700000" algn="tl">
                  <a:srgbClr val="000000">
                    <a:alpha val="43137"/>
                  </a:srgbClr>
                </a:outerShdw>
              </a:effectLst>
            </a:endParaRPr>
          </a:p>
        </p:txBody>
      </p:sp>
      <p:pic>
        <p:nvPicPr>
          <p:cNvPr id="8194" name="Picture 2" descr="Y:\1 - Occitan\01 - Gascon\000 - Budget participatif 2023\Presentacion\Topo Tolosa.jpg"/>
          <p:cNvPicPr>
            <a:picLocks noChangeAspect="1" noChangeArrowheads="1"/>
          </p:cNvPicPr>
          <p:nvPr/>
        </p:nvPicPr>
        <p:blipFill>
          <a:blip r:embed="rId3"/>
          <a:srcRect/>
          <a:stretch>
            <a:fillRect/>
          </a:stretch>
        </p:blipFill>
        <p:spPr bwMode="auto">
          <a:xfrm>
            <a:off x="1571604" y="2357430"/>
            <a:ext cx="2938454" cy="3423147"/>
          </a:xfrm>
          <a:prstGeom prst="rect">
            <a:avLst/>
          </a:prstGeom>
          <a:noFill/>
        </p:spPr>
      </p:pic>
      <p:pic>
        <p:nvPicPr>
          <p:cNvPr id="8195" name="Picture 3" descr="Y:\1 - Occitan\01 - Gascon\000 - Budget participatif 2023\Presentacion\Bayonne_Nive_Trilingue.JPG"/>
          <p:cNvPicPr>
            <a:picLocks noChangeAspect="1" noChangeArrowheads="1"/>
          </p:cNvPicPr>
          <p:nvPr/>
        </p:nvPicPr>
        <p:blipFill>
          <a:blip r:embed="rId4"/>
          <a:srcRect/>
          <a:stretch>
            <a:fillRect/>
          </a:stretch>
        </p:blipFill>
        <p:spPr bwMode="auto">
          <a:xfrm>
            <a:off x="6572264" y="1785926"/>
            <a:ext cx="2276475" cy="1524000"/>
          </a:xfrm>
          <a:prstGeom prst="rect">
            <a:avLst/>
          </a:prstGeom>
          <a:noFill/>
        </p:spPr>
      </p:pic>
      <p:sp>
        <p:nvSpPr>
          <p:cNvPr id="7" name="ZoneTexte 6"/>
          <p:cNvSpPr txBox="1"/>
          <p:nvPr/>
        </p:nvSpPr>
        <p:spPr>
          <a:xfrm>
            <a:off x="5143504" y="2214554"/>
            <a:ext cx="1143008" cy="461665"/>
          </a:xfrm>
          <a:prstGeom prst="rect">
            <a:avLst/>
          </a:prstGeom>
          <a:noFill/>
        </p:spPr>
        <p:txBody>
          <a:bodyPr wrap="square" rtlCol="0">
            <a:spAutoFit/>
          </a:bodyPr>
          <a:lstStyle/>
          <a:p>
            <a:r>
              <a:rPr lang="fr-FR" sz="2400" smtClean="0">
                <a:solidFill>
                  <a:srgbClr val="FFC54A"/>
                </a:solidFill>
                <a:effectLst>
                  <a:outerShdw blurRad="38100" dist="38100" dir="2700000" algn="tl">
                    <a:srgbClr val="000000">
                      <a:alpha val="43137"/>
                    </a:srgbClr>
                  </a:outerShdw>
                </a:effectLst>
              </a:rPr>
              <a:t>B</a:t>
            </a:r>
            <a:r>
              <a:rPr lang="fr-FR" sz="2400" smtClean="0">
                <a:solidFill>
                  <a:schemeClr val="accent3">
                    <a:lumMod val="75000"/>
                  </a:schemeClr>
                </a:solidFill>
                <a:effectLst>
                  <a:outerShdw blurRad="38100" dist="38100" dir="2700000" algn="tl">
                    <a:srgbClr val="000000">
                      <a:alpha val="43137"/>
                    </a:srgbClr>
                  </a:outerShdw>
                </a:effectLst>
              </a:rPr>
              <a:t>aiona</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8196" name="Picture 4" descr="Y:\1 - Occitan\01 - Gascon\000 - Budget participatif 2023\Presentacion\Panneau_de_rue_bilingue_à_Ajaccio 2.jpg"/>
          <p:cNvPicPr>
            <a:picLocks noChangeAspect="1" noChangeArrowheads="1"/>
          </p:cNvPicPr>
          <p:nvPr/>
        </p:nvPicPr>
        <p:blipFill>
          <a:blip r:embed="rId5"/>
          <a:srcRect/>
          <a:stretch>
            <a:fillRect/>
          </a:stretch>
        </p:blipFill>
        <p:spPr bwMode="auto">
          <a:xfrm>
            <a:off x="5357818" y="4357694"/>
            <a:ext cx="3268682" cy="1834874"/>
          </a:xfrm>
          <a:prstGeom prst="rect">
            <a:avLst/>
          </a:prstGeom>
          <a:noFill/>
        </p:spPr>
      </p:pic>
      <p:sp>
        <p:nvSpPr>
          <p:cNvPr id="9" name="ZoneTexte 8"/>
          <p:cNvSpPr txBox="1"/>
          <p:nvPr/>
        </p:nvSpPr>
        <p:spPr>
          <a:xfrm>
            <a:off x="5000628" y="3786190"/>
            <a:ext cx="1243674" cy="461665"/>
          </a:xfrm>
          <a:prstGeom prst="rect">
            <a:avLst/>
          </a:prstGeom>
          <a:noFill/>
        </p:spPr>
        <p:txBody>
          <a:bodyPr wrap="none" rtlCol="0">
            <a:spAutoFit/>
          </a:bodyPr>
          <a:lstStyle/>
          <a:p>
            <a:r>
              <a:rPr lang="fr-FR" sz="2400" smtClean="0">
                <a:solidFill>
                  <a:srgbClr val="FFC54A"/>
                </a:solidFill>
                <a:effectLst>
                  <a:outerShdw blurRad="38100" dist="38100" dir="2700000" algn="tl">
                    <a:srgbClr val="000000">
                      <a:alpha val="43137"/>
                    </a:srgbClr>
                  </a:outerShdw>
                </a:effectLst>
              </a:rPr>
              <a:t>C</a:t>
            </a:r>
            <a:r>
              <a:rPr lang="fr-FR" sz="2400" smtClean="0">
                <a:solidFill>
                  <a:schemeClr val="accent3">
                    <a:lumMod val="75000"/>
                  </a:schemeClr>
                </a:solidFill>
                <a:effectLst>
                  <a:outerShdw blurRad="38100" dist="38100" dir="2700000" algn="tl">
                    <a:srgbClr val="000000">
                      <a:alpha val="43137"/>
                    </a:srgbClr>
                  </a:outerShdw>
                </a:effectLst>
              </a:rPr>
              <a:t>orsega</a:t>
            </a:r>
            <a:endParaRPr lang="fr-FR" sz="240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30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dissolve">
                                      <p:cBhvr>
                                        <p:cTn id="17" dur="3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928670"/>
            <a:ext cx="1214446" cy="642942"/>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428860" y="1071546"/>
            <a:ext cx="4840556"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xemples de realizacions a Biarrits</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6146" name="Picture 2" descr="C:\Users\JJ\Desktop\Lo petit casinò.jpg"/>
          <p:cNvPicPr>
            <a:picLocks noChangeAspect="1" noChangeArrowheads="1"/>
          </p:cNvPicPr>
          <p:nvPr/>
        </p:nvPicPr>
        <p:blipFill>
          <a:blip r:embed="rId3"/>
          <a:srcRect/>
          <a:stretch>
            <a:fillRect/>
          </a:stretch>
        </p:blipFill>
        <p:spPr bwMode="auto">
          <a:xfrm>
            <a:off x="4071934" y="1714488"/>
            <a:ext cx="2419988" cy="2071702"/>
          </a:xfrm>
          <a:prstGeom prst="rect">
            <a:avLst/>
          </a:prstGeom>
          <a:noFill/>
        </p:spPr>
      </p:pic>
      <p:pic>
        <p:nvPicPr>
          <p:cNvPr id="6147" name="Picture 3" descr="C:\Users\JJ\Desktop\Au petit favori.jpg"/>
          <p:cNvPicPr>
            <a:picLocks noChangeAspect="1" noChangeArrowheads="1"/>
          </p:cNvPicPr>
          <p:nvPr/>
        </p:nvPicPr>
        <p:blipFill>
          <a:blip r:embed="rId4"/>
          <a:srcRect/>
          <a:stretch>
            <a:fillRect/>
          </a:stretch>
        </p:blipFill>
        <p:spPr bwMode="auto">
          <a:xfrm>
            <a:off x="500034" y="2000240"/>
            <a:ext cx="3172157" cy="2928958"/>
          </a:xfrm>
          <a:prstGeom prst="rect">
            <a:avLst/>
          </a:prstGeom>
          <a:noFill/>
        </p:spPr>
      </p:pic>
      <p:pic>
        <p:nvPicPr>
          <p:cNvPr id="6148" name="Picture 4" descr="C:\Users\JJ\Desktop\Deisha-har.jpg"/>
          <p:cNvPicPr>
            <a:picLocks noChangeAspect="1" noChangeArrowheads="1"/>
          </p:cNvPicPr>
          <p:nvPr/>
        </p:nvPicPr>
        <p:blipFill>
          <a:blip r:embed="rId5"/>
          <a:srcRect/>
          <a:stretch>
            <a:fillRect/>
          </a:stretch>
        </p:blipFill>
        <p:spPr bwMode="auto">
          <a:xfrm>
            <a:off x="5857884" y="4000504"/>
            <a:ext cx="2643206" cy="2587138"/>
          </a:xfrm>
          <a:prstGeom prst="rect">
            <a:avLst/>
          </a:prstGeom>
          <a:noFill/>
        </p:spPr>
      </p:pic>
      <p:sp>
        <p:nvSpPr>
          <p:cNvPr id="13" name="ZoneTexte 12"/>
          <p:cNvSpPr txBox="1"/>
          <p:nvPr/>
        </p:nvSpPr>
        <p:spPr>
          <a:xfrm>
            <a:off x="642910" y="5929330"/>
            <a:ext cx="4929222" cy="369332"/>
          </a:xfrm>
          <a:prstGeom prst="rect">
            <a:avLst/>
          </a:prstGeom>
          <a:noFill/>
        </p:spPr>
        <p:txBody>
          <a:bodyPr wrap="square" rtlCol="0">
            <a:spAutoFit/>
          </a:bodyPr>
          <a:lstStyle/>
          <a:p>
            <a:r>
              <a:rPr lang="fr-FR" smtClean="0"/>
              <a:t>Aou petit favori – Dache-a – Lou petit casinò</a:t>
            </a:r>
            <a:endParaRPr lang="fr-FR"/>
          </a:p>
        </p:txBody>
      </p:sp>
      <p:sp>
        <p:nvSpPr>
          <p:cNvPr id="14" name="ZoneTexte 13"/>
          <p:cNvSpPr txBox="1"/>
          <p:nvPr/>
        </p:nvSpPr>
        <p:spPr>
          <a:xfrm>
            <a:off x="285720" y="5286388"/>
            <a:ext cx="5214974" cy="369332"/>
          </a:xfrm>
          <a:prstGeom prst="rect">
            <a:avLst/>
          </a:prstGeom>
          <a:noFill/>
        </p:spPr>
        <p:txBody>
          <a:bodyPr wrap="square" rtlCol="0">
            <a:spAutoFit/>
          </a:bodyPr>
          <a:lstStyle/>
          <a:p>
            <a:r>
              <a:rPr lang="fr-FR" smtClean="0">
                <a:solidFill>
                  <a:schemeClr val="accent4">
                    <a:lumMod val="75000"/>
                  </a:schemeClr>
                </a:solidFill>
              </a:rPr>
              <a:t>A</a:t>
            </a:r>
            <a:r>
              <a:rPr lang="fr-FR" smtClean="0">
                <a:solidFill>
                  <a:schemeClr val="accent3">
                    <a:lumMod val="75000"/>
                  </a:schemeClr>
                </a:solidFill>
              </a:rPr>
              <a:t>u petit favorí – </a:t>
            </a:r>
            <a:r>
              <a:rPr lang="fr-FR" smtClean="0">
                <a:solidFill>
                  <a:schemeClr val="accent4">
                    <a:lumMod val="75000"/>
                  </a:schemeClr>
                </a:solidFill>
              </a:rPr>
              <a:t>D</a:t>
            </a:r>
            <a:r>
              <a:rPr lang="fr-FR" smtClean="0">
                <a:solidFill>
                  <a:schemeClr val="accent3">
                    <a:lumMod val="75000"/>
                  </a:schemeClr>
                </a:solidFill>
              </a:rPr>
              <a:t>eisha-har – </a:t>
            </a:r>
            <a:r>
              <a:rPr lang="fr-FR" smtClean="0">
                <a:solidFill>
                  <a:schemeClr val="accent4">
                    <a:lumMod val="75000"/>
                  </a:schemeClr>
                </a:solidFill>
              </a:rPr>
              <a:t>L</a:t>
            </a:r>
            <a:r>
              <a:rPr lang="fr-FR" smtClean="0">
                <a:solidFill>
                  <a:schemeClr val="accent3">
                    <a:lumMod val="75000"/>
                  </a:schemeClr>
                </a:solidFill>
              </a:rPr>
              <a:t>o petit Casinò</a:t>
            </a:r>
            <a:endParaRPr lang="fr-FR">
              <a:solidFill>
                <a:schemeClr val="accent3">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648" cy="914392"/>
          </a:xfrm>
        </p:spPr>
        <p:txBody>
          <a:bodyPr/>
          <a:lstStyle/>
          <a:p>
            <a:pPr algn="ctr"/>
            <a:r>
              <a:rPr lang="fr-FR" sz="3600" smtClean="0">
                <a:solidFill>
                  <a:srgbClr val="FFC54A"/>
                </a:solidFill>
              </a:rPr>
              <a:t>M</a:t>
            </a:r>
            <a:r>
              <a:rPr lang="fr-FR" sz="3600" smtClean="0"/>
              <a:t>amisan vila vascona</a:t>
            </a:r>
            <a:endParaRPr lang="fr-FR" sz="3600"/>
          </a:p>
        </p:txBody>
      </p:sp>
      <p:sp>
        <p:nvSpPr>
          <p:cNvPr id="3" name="Sous-titre 2"/>
          <p:cNvSpPr>
            <a:spLocks noGrp="1"/>
          </p:cNvSpPr>
          <p:nvPr>
            <p:ph type="subTitle" idx="1"/>
          </p:nvPr>
        </p:nvSpPr>
        <p:spPr>
          <a:xfrm>
            <a:off x="3071802" y="1928802"/>
            <a:ext cx="4953000" cy="857256"/>
          </a:xfrm>
        </p:spPr>
        <p:txBody>
          <a:bodyPr numCol="1">
            <a:normAutofit/>
          </a:bodyPr>
          <a:lstStyle/>
          <a:p>
            <a:pPr algn="ctr"/>
            <a:endParaRPr lang="fr-FR" smtClean="0"/>
          </a:p>
          <a:p>
            <a:pPr algn="ctr"/>
            <a:r>
              <a:rPr lang="fr-FR" sz="2000" smtClean="0"/>
              <a:t>Mimizan  ville vasconne</a:t>
            </a:r>
            <a:endParaRPr lang="fr-FR" sz="2000"/>
          </a:p>
        </p:txBody>
      </p:sp>
      <p:sp>
        <p:nvSpPr>
          <p:cNvPr id="5" name="ZoneTexte 4"/>
          <p:cNvSpPr txBox="1"/>
          <p:nvPr/>
        </p:nvSpPr>
        <p:spPr>
          <a:xfrm>
            <a:off x="642910" y="3429000"/>
            <a:ext cx="7429552" cy="2339102"/>
          </a:xfrm>
          <a:prstGeom prst="rect">
            <a:avLst/>
          </a:prstGeom>
          <a:noFill/>
        </p:spPr>
        <p:txBody>
          <a:bodyPr wrap="square" rtlCol="0">
            <a:spAutoFit/>
          </a:bodyPr>
          <a:lstStyle/>
          <a:p>
            <a:r>
              <a:rPr lang="fr-FR" sz="2000" smtClean="0">
                <a:solidFill>
                  <a:schemeClr val="accent3">
                    <a:lumMod val="75000"/>
                  </a:schemeClr>
                </a:solidFill>
                <a:effectLst>
                  <a:outerShdw blurRad="38100" dist="38100" dir="2700000" algn="tl">
                    <a:srgbClr val="000000">
                      <a:alpha val="43137"/>
                    </a:srgbClr>
                  </a:outerShdw>
                </a:effectLst>
              </a:rPr>
              <a:t>	</a:t>
            </a:r>
            <a:r>
              <a:rPr lang="fr-FR" smtClean="0">
                <a:solidFill>
                  <a:schemeClr val="accent3">
                    <a:lumMod val="75000"/>
                  </a:schemeClr>
                </a:solidFill>
                <a:effectLst>
                  <a:outerShdw blurRad="38100" dist="38100" dir="2700000" algn="tl">
                    <a:srgbClr val="000000">
                      <a:alpha val="43137"/>
                    </a:srgbClr>
                  </a:outerShdw>
                </a:effectLst>
              </a:rPr>
              <a:t>En Vasconia que's parlèva uu' lenga proto-Aquitanica, shètz ligam dab l'indo-european, tau com lo basco. Que sobra parts de 'quera lenga anciana mesclada au latin, dens lo nòst gascon  actuau.</a:t>
            </a:r>
          </a:p>
          <a:p>
            <a:endParaRPr lang="fr-FR" smtClean="0">
              <a:effectLst>
                <a:outerShdw blurRad="38100" dist="38100" dir="2700000" algn="tl">
                  <a:srgbClr val="000000">
                    <a:alpha val="43137"/>
                  </a:srgbClr>
                </a:outerShdw>
              </a:effectLst>
            </a:endParaRPr>
          </a:p>
          <a:p>
            <a:r>
              <a:rPr lang="fr-FR" smtClean="0">
                <a:effectLst>
                  <a:outerShdw blurRad="38100" dist="38100" dir="2700000" algn="tl">
                    <a:srgbClr val="000000">
                      <a:alpha val="43137"/>
                    </a:srgbClr>
                  </a:outerShdw>
                </a:effectLst>
              </a:rPr>
              <a:t>	En Vasconie se parlait une langue proto-Aquitanique, sans lien avec l'indo-européen, tout comme le basque. Il reste des parties de cette ancienne langue mélangée au latin, dans notre gascon actuel</a:t>
            </a:r>
            <a:r>
              <a:rPr lang="fr-FR" smtClean="0"/>
              <a:t>.</a:t>
            </a:r>
          </a:p>
          <a:p>
            <a:endParaRPr lang="fr-FR">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714356"/>
            <a:ext cx="1214446" cy="785818"/>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3000364" y="928670"/>
            <a:ext cx="3545907"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E</a:t>
            </a:r>
            <a:r>
              <a:rPr lang="fr-FR" sz="2400" smtClean="0">
                <a:solidFill>
                  <a:schemeClr val="accent3">
                    <a:lumMod val="75000"/>
                  </a:schemeClr>
                </a:solidFill>
                <a:effectLst>
                  <a:outerShdw blurRad="38100" dist="38100" dir="2700000" algn="tl">
                    <a:srgbClr val="000000">
                      <a:alpha val="43137"/>
                    </a:srgbClr>
                  </a:outerShdw>
                </a:effectLst>
              </a:rPr>
              <a:t>xemples de realizacions </a:t>
            </a:r>
            <a:endParaRPr lang="fr-FR" sz="24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357158" y="2714620"/>
            <a:ext cx="1428760" cy="461665"/>
          </a:xfrm>
          <a:prstGeom prst="rect">
            <a:avLst/>
          </a:prstGeom>
          <a:noFill/>
        </p:spPr>
        <p:txBody>
          <a:bodyPr wrap="square" rtlCol="0">
            <a:spAutoFit/>
          </a:bodyPr>
          <a:lstStyle/>
          <a:p>
            <a:pPr algn="ctr"/>
            <a:r>
              <a:rPr lang="fr-FR" sz="2400" smtClean="0">
                <a:solidFill>
                  <a:srgbClr val="FFC54A"/>
                </a:solidFill>
                <a:effectLst>
                  <a:outerShdw blurRad="38100" dist="38100" dir="2700000" algn="tl">
                    <a:srgbClr val="000000">
                      <a:alpha val="43137"/>
                    </a:srgbClr>
                  </a:outerShdw>
                </a:effectLst>
              </a:rPr>
              <a:t>B</a:t>
            </a:r>
            <a:r>
              <a:rPr lang="fr-FR" sz="2400" smtClean="0">
                <a:solidFill>
                  <a:schemeClr val="accent3">
                    <a:lumMod val="75000"/>
                  </a:schemeClr>
                </a:solidFill>
                <a:effectLst>
                  <a:outerShdw blurRad="38100" dist="38100" dir="2700000" algn="tl">
                    <a:srgbClr val="000000">
                      <a:alpha val="43137"/>
                    </a:srgbClr>
                  </a:outerShdw>
                </a:effectLst>
              </a:rPr>
              <a:t>retanha</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9218" name="Picture 2" descr="Y:\1 - Occitan\01 - Gascon\000 - Budget participatif 2023\Presentacion\Breton 2.jpg"/>
          <p:cNvPicPr>
            <a:picLocks noChangeAspect="1" noChangeArrowheads="1"/>
          </p:cNvPicPr>
          <p:nvPr/>
        </p:nvPicPr>
        <p:blipFill>
          <a:blip r:embed="rId3"/>
          <a:srcRect/>
          <a:stretch>
            <a:fillRect/>
          </a:stretch>
        </p:blipFill>
        <p:spPr bwMode="auto">
          <a:xfrm>
            <a:off x="714348" y="3429000"/>
            <a:ext cx="2781300" cy="2552700"/>
          </a:xfrm>
          <a:prstGeom prst="rect">
            <a:avLst/>
          </a:prstGeom>
          <a:noFill/>
        </p:spPr>
      </p:pic>
      <p:sp>
        <p:nvSpPr>
          <p:cNvPr id="7" name="ZoneTexte 6"/>
          <p:cNvSpPr txBox="1"/>
          <p:nvPr/>
        </p:nvSpPr>
        <p:spPr>
          <a:xfrm>
            <a:off x="2786050" y="2000240"/>
            <a:ext cx="1441421"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G</a:t>
            </a:r>
            <a:r>
              <a:rPr lang="fr-FR" sz="2400" smtClean="0">
                <a:solidFill>
                  <a:schemeClr val="accent3">
                    <a:lumMod val="75000"/>
                  </a:schemeClr>
                </a:solidFill>
                <a:effectLst>
                  <a:outerShdw blurRad="38100" dist="38100" dir="2700000" algn="tl">
                    <a:srgbClr val="000000">
                      <a:alpha val="43137"/>
                    </a:srgbClr>
                  </a:outerShdw>
                </a:effectLst>
              </a:rPr>
              <a:t>uernsey</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9219" name="Picture 3" descr="Y:\1 - Occitan\01 - Gascon\000 - Budget participatif 2023\Presentacion\Fountain_Bordage_signs_St_Peter_Port_Guernsey.jpg"/>
          <p:cNvPicPr>
            <a:picLocks noChangeAspect="1" noChangeArrowheads="1"/>
          </p:cNvPicPr>
          <p:nvPr/>
        </p:nvPicPr>
        <p:blipFill>
          <a:blip r:embed="rId4"/>
          <a:srcRect/>
          <a:stretch>
            <a:fillRect/>
          </a:stretch>
        </p:blipFill>
        <p:spPr bwMode="auto">
          <a:xfrm>
            <a:off x="4286248" y="2071678"/>
            <a:ext cx="4572032" cy="1300162"/>
          </a:xfrm>
          <a:prstGeom prst="rect">
            <a:avLst/>
          </a:prstGeom>
          <a:noFill/>
        </p:spPr>
      </p:pic>
      <p:sp>
        <p:nvSpPr>
          <p:cNvPr id="8" name="ZoneTexte 7"/>
          <p:cNvSpPr txBox="1"/>
          <p:nvPr/>
        </p:nvSpPr>
        <p:spPr>
          <a:xfrm>
            <a:off x="4000496" y="3786190"/>
            <a:ext cx="1315360" cy="461665"/>
          </a:xfrm>
          <a:prstGeom prst="rect">
            <a:avLst/>
          </a:prstGeom>
          <a:noFill/>
        </p:spPr>
        <p:txBody>
          <a:bodyPr wrap="none" rtlCol="0">
            <a:spAutoFit/>
          </a:bodyPr>
          <a:lstStyle/>
          <a:p>
            <a:pPr algn="ctr"/>
            <a:r>
              <a:rPr lang="fr-FR" sz="2400" smtClean="0">
                <a:solidFill>
                  <a:srgbClr val="FFC54A"/>
                </a:solidFill>
                <a:effectLst>
                  <a:outerShdw blurRad="38100" dist="38100" dir="2700000" algn="tl">
                    <a:srgbClr val="000000">
                      <a:alpha val="43137"/>
                    </a:srgbClr>
                  </a:outerShdw>
                </a:effectLst>
              </a:rPr>
              <a:t>P</a:t>
            </a:r>
            <a:r>
              <a:rPr lang="fr-FR" sz="2400" smtClean="0">
                <a:solidFill>
                  <a:schemeClr val="accent3">
                    <a:lumMod val="75000"/>
                  </a:schemeClr>
                </a:solidFill>
                <a:effectLst>
                  <a:outerShdw blurRad="38100" dist="38100" dir="2700000" algn="tl">
                    <a:srgbClr val="000000">
                      <a:alpha val="43137"/>
                    </a:srgbClr>
                  </a:outerShdw>
                </a:effectLst>
              </a:rPr>
              <a:t>ortugal</a:t>
            </a:r>
            <a:endParaRPr lang="fr-FR" sz="2400">
              <a:solidFill>
                <a:schemeClr val="accent3">
                  <a:lumMod val="75000"/>
                </a:schemeClr>
              </a:solidFill>
              <a:effectLst>
                <a:outerShdw blurRad="38100" dist="38100" dir="2700000" algn="tl">
                  <a:srgbClr val="000000">
                    <a:alpha val="43137"/>
                  </a:srgbClr>
                </a:outerShdw>
              </a:effectLst>
            </a:endParaRPr>
          </a:p>
        </p:txBody>
      </p:sp>
      <p:pic>
        <p:nvPicPr>
          <p:cNvPr id="9220" name="Picture 4" descr="Y:\1 - Occitan\01 - Gascon\000 - Budget participatif 2023\Presentacion\Mirandais - Portugais 04.jpg"/>
          <p:cNvPicPr>
            <a:picLocks noChangeAspect="1" noChangeArrowheads="1"/>
          </p:cNvPicPr>
          <p:nvPr/>
        </p:nvPicPr>
        <p:blipFill>
          <a:blip r:embed="rId5"/>
          <a:srcRect/>
          <a:stretch>
            <a:fillRect/>
          </a:stretch>
        </p:blipFill>
        <p:spPr bwMode="auto">
          <a:xfrm>
            <a:off x="4643438" y="4286256"/>
            <a:ext cx="3902075" cy="214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dissolve">
                                      <p:cBhvr>
                                        <p:cTn id="12" dur="3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1071546"/>
            <a:ext cx="1214446" cy="571504"/>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786050" y="1142984"/>
            <a:ext cx="3330272" cy="523220"/>
          </a:xfrm>
          <a:prstGeom prst="rect">
            <a:avLst/>
          </a:prstGeom>
          <a:noFill/>
        </p:spPr>
        <p:txBody>
          <a:bodyPr wrap="none" rtlCol="0">
            <a:spAutoFit/>
          </a:bodyPr>
          <a:lstStyle/>
          <a:p>
            <a:pPr algn="ctr"/>
            <a:r>
              <a:rPr lang="fr-FR" sz="2800" smtClean="0">
                <a:solidFill>
                  <a:srgbClr val="FFC54A"/>
                </a:solidFill>
                <a:effectLst>
                  <a:outerShdw blurRad="38100" dist="38100" dir="2700000" algn="tl">
                    <a:srgbClr val="000000">
                      <a:alpha val="43137"/>
                    </a:srgbClr>
                  </a:outerShdw>
                </a:effectLst>
              </a:rPr>
              <a:t>E</a:t>
            </a:r>
            <a:r>
              <a:rPr lang="fr-FR" sz="2800" smtClean="0">
                <a:solidFill>
                  <a:schemeClr val="accent3">
                    <a:lumMod val="75000"/>
                  </a:schemeClr>
                </a:solidFill>
                <a:effectLst>
                  <a:outerShdw blurRad="38100" dist="38100" dir="2700000" algn="tl">
                    <a:srgbClr val="000000">
                      <a:alpha val="43137"/>
                    </a:srgbClr>
                  </a:outerShdw>
                </a:effectLst>
              </a:rPr>
              <a:t> adara a </a:t>
            </a:r>
            <a:r>
              <a:rPr lang="fr-FR" sz="2800" smtClean="0">
                <a:solidFill>
                  <a:srgbClr val="FFC54A"/>
                </a:solidFill>
                <a:effectLst>
                  <a:outerShdw blurRad="38100" dist="38100" dir="2700000" algn="tl">
                    <a:srgbClr val="000000">
                      <a:alpha val="43137"/>
                    </a:srgbClr>
                  </a:outerShdw>
                </a:effectLst>
              </a:rPr>
              <a:t>M</a:t>
            </a:r>
            <a:r>
              <a:rPr lang="fr-FR" sz="2800" smtClean="0">
                <a:solidFill>
                  <a:schemeClr val="accent3">
                    <a:lumMod val="75000"/>
                  </a:schemeClr>
                </a:solidFill>
                <a:effectLst>
                  <a:outerShdw blurRad="38100" dist="38100" dir="2700000" algn="tl">
                    <a:srgbClr val="000000">
                      <a:alpha val="43137"/>
                    </a:srgbClr>
                  </a:outerShdw>
                </a:effectLst>
              </a:rPr>
              <a:t>amisan ?</a:t>
            </a:r>
            <a:endParaRPr lang="fr-FR" sz="2800">
              <a:solidFill>
                <a:schemeClr val="accent3">
                  <a:lumMod val="75000"/>
                </a:schemeClr>
              </a:solidFill>
              <a:effectLst>
                <a:outerShdw blurRad="38100" dist="38100" dir="2700000" algn="tl">
                  <a:srgbClr val="000000">
                    <a:alpha val="43137"/>
                  </a:srgbClr>
                </a:outerShdw>
              </a:effectLst>
            </a:endParaRPr>
          </a:p>
        </p:txBody>
      </p:sp>
      <p:sp>
        <p:nvSpPr>
          <p:cNvPr id="4" name="ZoneTexte 3"/>
          <p:cNvSpPr txBox="1"/>
          <p:nvPr/>
        </p:nvSpPr>
        <p:spPr>
          <a:xfrm>
            <a:off x="500034" y="2643182"/>
            <a:ext cx="8204875" cy="1323439"/>
          </a:xfrm>
          <a:prstGeom prst="rect">
            <a:avLst/>
          </a:prstGeom>
          <a:noFill/>
        </p:spPr>
        <p:txBody>
          <a:bodyPr wrap="none" rtlCol="0">
            <a:spAutoFit/>
          </a:bodyPr>
          <a:lstStyle/>
          <a:p>
            <a:r>
              <a:rPr lang="fr-FR" sz="2000" smtClean="0">
                <a:solidFill>
                  <a:srgbClr val="FFC54A"/>
                </a:solidFill>
                <a:effectLst>
                  <a:outerShdw blurRad="38100" dist="38100" dir="2700000" algn="tl">
                    <a:srgbClr val="000000">
                      <a:alpha val="43137"/>
                    </a:srgbClr>
                  </a:outerShdw>
                </a:effectLst>
              </a:rPr>
              <a:t>E</a:t>
            </a:r>
            <a:r>
              <a:rPr lang="fr-FR" sz="2000" smtClean="0">
                <a:solidFill>
                  <a:schemeClr val="accent3">
                    <a:lumMod val="75000"/>
                  </a:schemeClr>
                </a:solidFill>
                <a:effectLst>
                  <a:outerShdw blurRad="38100" dist="38100" dir="2700000" algn="tl">
                    <a:srgbClr val="000000">
                      <a:alpha val="43137"/>
                    </a:srgbClr>
                  </a:outerShdw>
                </a:effectLst>
              </a:rPr>
              <a:t> seguiram le tralha e arretrobaram le visibilitat deu </a:t>
            </a:r>
            <a:r>
              <a:rPr lang="fr-FR" sz="2000" smtClean="0">
                <a:solidFill>
                  <a:schemeClr val="accent3">
                    <a:lumMod val="75000"/>
                  </a:schemeClr>
                </a:solidFill>
                <a:effectLst>
                  <a:outerShdw blurRad="38100" dist="38100" dir="2700000" algn="tl">
                    <a:srgbClr val="000000">
                      <a:alpha val="43137"/>
                    </a:srgbClr>
                  </a:outerShdw>
                </a:effectLst>
              </a:rPr>
              <a:t>gascon</a:t>
            </a:r>
          </a:p>
          <a:p>
            <a:r>
              <a:rPr lang="fr-FR" sz="2000" smtClean="0">
                <a:solidFill>
                  <a:schemeClr val="accent3">
                    <a:lumMod val="75000"/>
                  </a:schemeClr>
                </a:solidFill>
                <a:effectLst>
                  <a:outerShdw blurRad="38100" dist="38100" dir="2700000" algn="tl">
                    <a:srgbClr val="000000">
                      <a:alpha val="43137"/>
                    </a:srgbClr>
                  </a:outerShdw>
                </a:effectLst>
              </a:rPr>
              <a:t>    negue </a:t>
            </a:r>
            <a:r>
              <a:rPr lang="fr-FR" sz="2000" smtClean="0">
                <a:solidFill>
                  <a:schemeClr val="accent3">
                    <a:lumMod val="75000"/>
                  </a:schemeClr>
                </a:solidFill>
                <a:effectLst>
                  <a:outerShdw blurRad="38100" dist="38100" dir="2700000" algn="tl">
                    <a:srgbClr val="000000">
                      <a:alpha val="43137"/>
                    </a:srgbClr>
                  </a:outerShdw>
                </a:effectLst>
              </a:rPr>
              <a:t>deu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òrn a costat de le lenga francesa nacionau </a:t>
            </a:r>
            <a:r>
              <a:rPr lang="fr-FR" sz="2000" smtClean="0">
                <a:solidFill>
                  <a:schemeClr val="accent3">
                    <a:lumMod val="75000"/>
                  </a:schemeClr>
                </a:solidFill>
                <a:effectLst>
                  <a:outerShdw blurRad="38100" dist="38100" dir="2700000" algn="tl">
                    <a:srgbClr val="000000">
                      <a:alpha val="43137"/>
                    </a:srgbClr>
                  </a:outerShdw>
                </a:effectLst>
              </a:rPr>
              <a:t>?</a:t>
            </a:r>
          </a:p>
          <a:p>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u'am </a:t>
            </a:r>
            <a:r>
              <a:rPr lang="fr-FR" sz="2000" smtClean="0">
                <a:solidFill>
                  <a:schemeClr val="accent3">
                    <a:lumMod val="75000"/>
                  </a:schemeClr>
                </a:solidFill>
                <a:effectLst>
                  <a:outerShdw blurRad="38100" dist="38100" dir="2700000" algn="tl">
                    <a:srgbClr val="000000">
                      <a:alpha val="43137"/>
                    </a:srgbClr>
                  </a:outerShdw>
                </a:effectLst>
              </a:rPr>
              <a:t>uei l'escadença de har vàler le nòsta lenga e de le tornar,</a:t>
            </a:r>
          </a:p>
          <a:p>
            <a:pPr algn="ctr"/>
            <a:r>
              <a:rPr lang="fr-FR" sz="2000" smtClean="0">
                <a:solidFill>
                  <a:schemeClr val="accent3">
                    <a:lumMod val="75000"/>
                  </a:schemeClr>
                </a:solidFill>
                <a:effectLst>
                  <a:outerShdw blurRad="38100" dist="38100" dir="2700000" algn="tl">
                    <a:srgbClr val="000000">
                      <a:alpha val="43137"/>
                    </a:srgbClr>
                  </a:outerShdw>
                </a:effectLst>
              </a:rPr>
              <a:t>          senon </a:t>
            </a:r>
            <a:r>
              <a:rPr lang="fr-FR" sz="2000" smtClean="0">
                <a:solidFill>
                  <a:schemeClr val="accent3">
                    <a:lumMod val="75000"/>
                  </a:schemeClr>
                </a:solidFill>
                <a:effectLst>
                  <a:outerShdw blurRad="38100" dist="38100" dir="2700000" algn="tl">
                    <a:srgbClr val="000000">
                      <a:alpha val="43137"/>
                    </a:srgbClr>
                  </a:outerShdw>
                </a:effectLst>
              </a:rPr>
              <a:t>entenedera preu moment, au mensh vededera per </a:t>
            </a:r>
            <a:r>
              <a:rPr lang="fr-FR" sz="2000" smtClean="0">
                <a:solidFill>
                  <a:schemeClr val="accent3">
                    <a:lumMod val="75000"/>
                  </a:schemeClr>
                </a:solidFill>
                <a:effectLst>
                  <a:outerShdw blurRad="38100" dist="38100" dir="2700000" algn="tl">
                    <a:srgbClr val="000000">
                      <a:alpha val="43137"/>
                    </a:srgbClr>
                  </a:outerShdw>
                </a:effectLst>
              </a:rPr>
              <a:t>començar</a:t>
            </a:r>
            <a:r>
              <a:rPr lang="fr-FR" sz="2000" smtClean="0">
                <a:solidFill>
                  <a:schemeClr val="accent3">
                    <a:lumMod val="75000"/>
                  </a:schemeClr>
                </a:solidFill>
                <a:effectLst>
                  <a:outerShdw blurRad="38100" dist="38100" dir="2700000" algn="tl">
                    <a:srgbClr val="000000">
                      <a:alpha val="43137"/>
                    </a:srgbClr>
                  </a:outerShdw>
                </a:effectLst>
              </a:rPr>
              <a:t>.</a:t>
            </a:r>
            <a:endParaRPr lang="fr-FR" sz="2000">
              <a:solidFill>
                <a:schemeClr val="accent3">
                  <a:lumMod val="75000"/>
                </a:schemeClr>
              </a:solidFill>
              <a:effectLst>
                <a:outerShdw blurRad="38100" dist="38100" dir="2700000" algn="tl">
                  <a:srgbClr val="000000">
                    <a:alpha val="43137"/>
                  </a:srgbClr>
                </a:outerShdw>
              </a:effectLst>
            </a:endParaRPr>
          </a:p>
        </p:txBody>
      </p:sp>
      <p:sp>
        <p:nvSpPr>
          <p:cNvPr id="7" name="ZoneTexte 6"/>
          <p:cNvSpPr txBox="1"/>
          <p:nvPr/>
        </p:nvSpPr>
        <p:spPr>
          <a:xfrm>
            <a:off x="0" y="4857760"/>
            <a:ext cx="8715404" cy="1015663"/>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H</a:t>
            </a:r>
            <a:r>
              <a:rPr lang="fr-FR" sz="2000" smtClean="0">
                <a:solidFill>
                  <a:schemeClr val="accent3">
                    <a:lumMod val="75000"/>
                  </a:schemeClr>
                </a:solidFill>
                <a:effectLst>
                  <a:outerShdw blurRad="38100" dist="38100" dir="2700000" algn="tl">
                    <a:srgbClr val="000000">
                      <a:alpha val="43137"/>
                    </a:srgbClr>
                  </a:outerShdw>
                </a:effectLst>
              </a:rPr>
              <a:t>ar torisme a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amisan ne trobants diferenças dab les autas vilas</a:t>
            </a:r>
            <a:r>
              <a:rPr lang="fr-FR" sz="2000" smtClean="0">
                <a:solidFill>
                  <a:schemeClr val="accent3">
                    <a:lumMod val="75000"/>
                  </a:schemeClr>
                </a:solidFill>
                <a:effectLst>
                  <a:outerShdw blurRad="38100" dist="38100" dir="2700000" algn="tl">
                    <a:srgbClr val="000000">
                      <a:alpha val="43137"/>
                    </a:srgbClr>
                  </a:outerShdw>
                </a:effectLst>
              </a:rPr>
              <a:t>. </a:t>
            </a:r>
          </a:p>
          <a:p>
            <a:pPr algn="ctr"/>
            <a:r>
              <a:rPr lang="fr-FR" sz="2000" smtClean="0">
                <a:solidFill>
                  <a:srgbClr val="FFC54A"/>
                </a:solidFill>
                <a:effectLst>
                  <a:outerShdw blurRad="38100" dist="38100" dir="2700000" algn="tl">
                    <a:srgbClr val="000000">
                      <a:alpha val="43137"/>
                    </a:srgbClr>
                  </a:outerShdw>
                </a:effectLst>
              </a:rPr>
              <a:t>V</a:t>
            </a:r>
            <a:r>
              <a:rPr lang="fr-FR" sz="2000" smtClean="0">
                <a:solidFill>
                  <a:schemeClr val="accent3">
                    <a:lumMod val="75000"/>
                  </a:schemeClr>
                </a:solidFill>
                <a:effectLst>
                  <a:outerShdw blurRad="38100" dist="38100" dir="2700000" algn="tl">
                    <a:srgbClr val="000000">
                      <a:alpha val="43137"/>
                    </a:srgbClr>
                  </a:outerShdw>
                </a:effectLst>
              </a:rPr>
              <a:t>énder </a:t>
            </a:r>
            <a:r>
              <a:rPr lang="fr-FR" sz="2000" smtClean="0">
                <a:solidFill>
                  <a:schemeClr val="accent3">
                    <a:lumMod val="75000"/>
                  </a:schemeClr>
                </a:solidFill>
                <a:effectLst>
                  <a:outerShdw blurRad="38100" dist="38100" dir="2700000" algn="tl">
                    <a:srgbClr val="000000">
                      <a:alpha val="43137"/>
                    </a:srgbClr>
                  </a:outerShdw>
                </a:effectLst>
              </a:rPr>
              <a:t>produits dab uu' diferenciacion dab los auts </a:t>
            </a:r>
            <a:r>
              <a:rPr lang="fr-FR" sz="2000" smtClean="0">
                <a:solidFill>
                  <a:schemeClr val="accent3">
                    <a:lumMod val="75000"/>
                  </a:schemeClr>
                </a:solidFill>
                <a:effectLst>
                  <a:outerShdw blurRad="38100" dist="38100" dir="2700000" algn="tl">
                    <a:srgbClr val="000000">
                      <a:alpha val="43137"/>
                    </a:srgbClr>
                  </a:outerShdw>
                </a:effectLst>
              </a:rPr>
              <a:t>produits</a:t>
            </a:r>
            <a:r>
              <a:rPr lang="fr-FR" sz="2000" smtClean="0">
                <a:solidFill>
                  <a:schemeClr val="accent3">
                    <a:lumMod val="75000"/>
                  </a:schemeClr>
                </a:solidFill>
                <a:effectLst>
                  <a:outerShdw blurRad="38100" dist="38100" dir="2700000" algn="tl">
                    <a:srgbClr val="000000">
                      <a:alpha val="43137"/>
                    </a:srgbClr>
                  </a:outerShdw>
                </a:effectLst>
              </a:rPr>
              <a:t>.</a:t>
            </a:r>
            <a:r>
              <a:rPr lang="fr-FR" sz="2000" smtClean="0">
                <a:solidFill>
                  <a:srgbClr val="FFC54A"/>
                </a:solidFill>
                <a:effectLst>
                  <a:outerShdw blurRad="38100" dist="38100" dir="2700000" algn="tl">
                    <a:srgbClr val="000000">
                      <a:alpha val="43137"/>
                    </a:srgbClr>
                  </a:outerShdw>
                </a:effectLst>
              </a:rPr>
              <a:t> </a:t>
            </a:r>
            <a:endParaRPr lang="fr-FR" sz="2000" smtClean="0">
              <a:solidFill>
                <a:srgbClr val="FFC54A"/>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              T</a:t>
            </a:r>
            <a:r>
              <a:rPr lang="fr-FR" sz="2000" smtClean="0">
                <a:solidFill>
                  <a:schemeClr val="accent3">
                    <a:lumMod val="75000"/>
                  </a:schemeClr>
                </a:solidFill>
                <a:effectLst>
                  <a:outerShdw blurRad="38100" dist="38100" dir="2700000" algn="tl">
                    <a:srgbClr val="000000">
                      <a:alpha val="43137"/>
                    </a:srgbClr>
                  </a:outerShdw>
                </a:effectLst>
              </a:rPr>
              <a:t>robar </a:t>
            </a:r>
            <a:r>
              <a:rPr lang="fr-FR" sz="2000" smtClean="0">
                <a:solidFill>
                  <a:schemeClr val="accent3">
                    <a:lumMod val="75000"/>
                  </a:schemeClr>
                </a:solidFill>
                <a:effectLst>
                  <a:outerShdw blurRad="38100" dist="38100" dir="2700000" algn="tl">
                    <a:srgbClr val="000000">
                      <a:alpha val="43137"/>
                    </a:srgbClr>
                  </a:outerShdw>
                </a:effectLst>
              </a:rPr>
              <a:t>interès de díder qu'èm deu </a:t>
            </a:r>
            <a:r>
              <a:rPr lang="fr-FR" sz="2000" smtClean="0">
                <a:solidFill>
                  <a:srgbClr val="FFC54A"/>
                </a:solidFill>
                <a:effectLst>
                  <a:outerShdw blurRad="38100" dist="38100" dir="2700000" algn="tl">
                    <a:srgbClr val="000000">
                      <a:alpha val="43137"/>
                    </a:srgbClr>
                  </a:outerShdw>
                </a:effectLst>
              </a:rPr>
              <a:t>B</a:t>
            </a:r>
            <a:r>
              <a:rPr lang="fr-FR" sz="2000" smtClean="0">
                <a:solidFill>
                  <a:schemeClr val="accent3">
                    <a:lumMod val="75000"/>
                  </a:schemeClr>
                </a:solidFill>
                <a:effectLst>
                  <a:outerShdw blurRad="38100" dist="38100" dir="2700000" algn="tl">
                    <a:srgbClr val="000000">
                      <a:alpha val="43137"/>
                    </a:srgbClr>
                  </a:outerShdw>
                </a:effectLst>
              </a:rPr>
              <a:t>òrn shètz díder lo mòt </a:t>
            </a:r>
            <a:r>
              <a:rPr lang="fr-FR" sz="2000" smtClean="0">
                <a:solidFill>
                  <a:srgbClr val="FFC54A"/>
                </a:solidFill>
                <a:effectLst>
                  <a:outerShdw blurRad="38100" dist="38100" dir="2700000" algn="tl">
                    <a:srgbClr val="000000">
                      <a:alpha val="43137"/>
                    </a:srgbClr>
                  </a:outerShdw>
                </a:effectLst>
              </a:rPr>
              <a:t>S</a:t>
            </a:r>
            <a:r>
              <a:rPr lang="fr-FR" sz="2000" smtClean="0">
                <a:solidFill>
                  <a:schemeClr val="accent3">
                    <a:lumMod val="75000"/>
                  </a:schemeClr>
                </a:solidFill>
                <a:effectLst>
                  <a:outerShdw blurRad="38100" dist="38100" dir="2700000" algn="tl">
                    <a:srgbClr val="000000">
                      <a:alpha val="43137"/>
                    </a:srgbClr>
                  </a:outerShdw>
                </a:effectLst>
              </a:rPr>
              <a:t>.</a:t>
            </a:r>
            <a:r>
              <a:rPr lang="fr-FR" sz="2000" smtClean="0">
                <a:solidFill>
                  <a:srgbClr val="FFC54A"/>
                </a:solidFill>
                <a:effectLst>
                  <a:outerShdw blurRad="38100" dist="38100" dir="2700000" algn="tl">
                    <a:srgbClr val="000000">
                      <a:alpha val="43137"/>
                    </a:srgbClr>
                  </a:outerShdw>
                </a:effectLst>
              </a:rPr>
              <a:t>O</a:t>
            </a:r>
            <a:r>
              <a:rPr lang="fr-FR" sz="2000" smtClean="0">
                <a:solidFill>
                  <a:schemeClr val="accent3">
                    <a:lumMod val="75000"/>
                  </a:schemeClr>
                </a:solidFill>
                <a:effectLst>
                  <a:outerShdw blurRad="38100" dist="38100" dir="2700000" algn="tl">
                    <a:srgbClr val="000000">
                      <a:alpha val="43137"/>
                    </a:srgbClr>
                  </a:outerShdw>
                </a:effectLst>
              </a:rPr>
              <a:t>est</a:t>
            </a:r>
            <a:r>
              <a:rPr lang="fr-FR" sz="2000" smtClean="0">
                <a:solidFill>
                  <a:schemeClr val="accent3">
                    <a:lumMod val="75000"/>
                  </a:schemeClr>
                </a:solidFill>
                <a:effectLst>
                  <a:outerShdw blurRad="38100" dist="38100" dir="2700000" algn="tl">
                    <a:srgbClr val="000000">
                      <a:alpha val="43137"/>
                    </a:srgbClr>
                  </a:outerShdw>
                </a:effectLst>
              </a:rPr>
              <a:t>.</a:t>
            </a:r>
            <a:endParaRPr lang="fr-FR" sz="2000">
              <a:solidFill>
                <a:schemeClr val="accent3">
                  <a:lumMod val="75000"/>
                </a:schemeClr>
              </a:solidFill>
              <a:effectLst>
                <a:outerShdw blurRad="38100" dist="38100" dir="2700000" algn="tl">
                  <a:srgbClr val="000000">
                    <a:alpha val="43137"/>
                  </a:srgbClr>
                </a:outerShdw>
              </a:effectLst>
            </a:endParaRPr>
          </a:p>
        </p:txBody>
      </p:sp>
      <p:sp>
        <p:nvSpPr>
          <p:cNvPr id="8" name="ZoneTexte 7"/>
          <p:cNvSpPr txBox="1"/>
          <p:nvPr/>
        </p:nvSpPr>
        <p:spPr>
          <a:xfrm>
            <a:off x="714348" y="5357826"/>
            <a:ext cx="7143800" cy="400110"/>
          </a:xfrm>
          <a:prstGeom prst="rect">
            <a:avLst/>
          </a:prstGeom>
          <a:noFill/>
        </p:spPr>
        <p:txBody>
          <a:bodyPr wrap="square" rtlCol="0">
            <a:spAutoFit/>
          </a:bodyPr>
          <a:lstStyle/>
          <a:p>
            <a:pPr algn="ctr"/>
            <a:endParaRPr lang="fr-FR" sz="2000">
              <a:solidFill>
                <a:schemeClr val="accent3">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357158" y="4214818"/>
            <a:ext cx="8381782" cy="400110"/>
          </a:xfrm>
          <a:prstGeom prst="rect">
            <a:avLst/>
          </a:prstGeom>
          <a:noFill/>
        </p:spPr>
        <p:txBody>
          <a:bodyPr wrap="none" rtlCol="0">
            <a:spAutoFit/>
          </a:bodyPr>
          <a:lstStyle/>
          <a:p>
            <a:r>
              <a:rPr lang="fr-FR" sz="2000" smtClean="0">
                <a:solidFill>
                  <a:srgbClr val="FFC54A"/>
                </a:solidFill>
                <a:effectLst>
                  <a:outerShdw blurRad="38100" dist="38100" dir="2700000" algn="tl">
                    <a:srgbClr val="000000">
                      <a:alpha val="43137"/>
                    </a:srgbClr>
                  </a:outerShdw>
                </a:effectLst>
              </a:rPr>
              <a:t>N</a:t>
            </a:r>
            <a:r>
              <a:rPr lang="fr-FR" sz="2000" smtClean="0">
                <a:effectLst>
                  <a:outerShdw blurRad="38100" dist="38100" dir="2700000" algn="tl">
                    <a:srgbClr val="000000">
                      <a:alpha val="43137"/>
                    </a:srgbClr>
                  </a:outerShdw>
                </a:effectLst>
              </a:rPr>
              <a:t>e pas véder l'anglés tostemps pertot, lo gascon que pòt préner plaça entà :</a:t>
            </a:r>
            <a:endParaRPr lang="fr-FR" sz="200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additive="base">
                                        <p:cTn id="3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additive="base">
                                        <p:cTn id="4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 calcmode="lin" valueType="num">
                                      <p:cBhvr additive="base">
                                        <p:cTn id="4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 calcmode="lin" valueType="num">
                                      <p:cBhvr additive="base">
                                        <p:cTn id="5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nodePh="1">
                                  <p:stCondLst>
                                    <p:cond delay="0"/>
                                  </p:stCondLst>
                                  <p:endCondLst>
                                    <p:cond evt="begin" delay="0">
                                      <p:tn val="58"/>
                                    </p:cond>
                                  </p:endCondLst>
                                  <p:childTnLst>
                                    <p:set>
                                      <p:cBhvr>
                                        <p:cTn id="59" dur="1" fill="hold">
                                          <p:stCondLst>
                                            <p:cond delay="0"/>
                                          </p:stCondLst>
                                        </p:cTn>
                                        <p:tgtEl>
                                          <p:spTgt spid="8">
                                            <p:txEl>
                                              <p:pRg st="0" end="0"/>
                                            </p:txEl>
                                          </p:spTgt>
                                        </p:tgtEl>
                                        <p:attrNameLst>
                                          <p:attrName>style.visibility</p:attrName>
                                        </p:attrNameLst>
                                      </p:cBhvr>
                                      <p:to>
                                        <p:strVal val="visible"/>
                                      </p:to>
                                    </p:set>
                                    <p:anim calcmode="lin" valueType="num">
                                      <p:cBhvr additive="base">
                                        <p:cTn id="6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P spid="7" grpId="0" build="p"/>
      <p:bldP spid="8" grpId="0" build="p"/>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1071546"/>
            <a:ext cx="1214446" cy="714380"/>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500298" y="1214422"/>
            <a:ext cx="4246804" cy="523220"/>
          </a:xfrm>
          <a:prstGeom prst="rect">
            <a:avLst/>
          </a:prstGeom>
          <a:noFill/>
        </p:spPr>
        <p:txBody>
          <a:bodyPr wrap="none" rtlCol="0">
            <a:spAutoFit/>
          </a:bodyPr>
          <a:lstStyle/>
          <a:p>
            <a:pPr algn="ctr"/>
            <a:r>
              <a:rPr lang="fr-FR" sz="2800" smtClean="0">
                <a:solidFill>
                  <a:srgbClr val="FFC54A"/>
                </a:solidFill>
                <a:effectLst>
                  <a:outerShdw blurRad="38100" dist="38100" dir="2700000" algn="tl">
                    <a:srgbClr val="000000">
                      <a:alpha val="43137"/>
                    </a:srgbClr>
                  </a:outerShdw>
                </a:effectLst>
              </a:rPr>
              <a:t>L</a:t>
            </a:r>
            <a:r>
              <a:rPr lang="fr-FR" sz="2800" smtClean="0">
                <a:solidFill>
                  <a:schemeClr val="accent3">
                    <a:lumMod val="75000"/>
                  </a:schemeClr>
                </a:solidFill>
                <a:effectLst>
                  <a:outerShdw blurRad="38100" dist="38100" dir="2700000" algn="tl">
                    <a:srgbClr val="000000">
                      <a:alpha val="43137"/>
                    </a:srgbClr>
                  </a:outerShdw>
                </a:effectLst>
              </a:rPr>
              <a:t>o projècte per </a:t>
            </a:r>
            <a:r>
              <a:rPr lang="fr-FR" sz="2800" smtClean="0">
                <a:solidFill>
                  <a:srgbClr val="FFC54A"/>
                </a:solidFill>
                <a:effectLst>
                  <a:outerShdw blurRad="38100" dist="38100" dir="2700000" algn="tl">
                    <a:srgbClr val="000000">
                      <a:alpha val="43137"/>
                    </a:srgbClr>
                  </a:outerShdw>
                </a:effectLst>
              </a:rPr>
              <a:t>M</a:t>
            </a:r>
            <a:r>
              <a:rPr lang="fr-FR" sz="2800" smtClean="0">
                <a:solidFill>
                  <a:schemeClr val="accent3">
                    <a:lumMod val="75000"/>
                  </a:schemeClr>
                </a:solidFill>
                <a:effectLst>
                  <a:outerShdw blurRad="38100" dist="38100" dir="2700000" algn="tl">
                    <a:srgbClr val="000000">
                      <a:alpha val="43137"/>
                    </a:srgbClr>
                  </a:outerShdw>
                </a:effectLst>
              </a:rPr>
              <a:t>amisan ?</a:t>
            </a:r>
            <a:endParaRPr lang="fr-FR" sz="2800">
              <a:solidFill>
                <a:schemeClr val="accent3">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571472" y="2143116"/>
            <a:ext cx="8001056" cy="4093428"/>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ue'vs perpausi de har panèus per le nòsta vila</a:t>
            </a:r>
          </a:p>
          <a:p>
            <a:pPr algn="ctr"/>
            <a:r>
              <a:rPr lang="fr-FR" sz="2000" smtClean="0">
                <a:solidFill>
                  <a:schemeClr val="accent3">
                    <a:lumMod val="75000"/>
                  </a:schemeClr>
                </a:solidFill>
                <a:effectLst>
                  <a:outerShdw blurRad="38100" dist="38100" dir="2700000" algn="tl">
                    <a:srgbClr val="000000">
                      <a:alpha val="43137"/>
                    </a:srgbClr>
                  </a:outerShdw>
                </a:effectLst>
              </a:rPr>
              <a:t> e tanben s'ic voletz preus vilatges de le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omunautat de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omuna</a:t>
            </a:r>
          </a:p>
          <a:p>
            <a:pPr algn="ctr"/>
            <a:r>
              <a:rPr lang="fr-FR" sz="2000" smtClean="0">
                <a:solidFill>
                  <a:schemeClr val="accent3">
                    <a:lumMod val="75000"/>
                  </a:schemeClr>
                </a:solidFill>
                <a:effectLst>
                  <a:outerShdw blurRad="38100" dist="38100" dir="2700000" algn="tl">
                    <a:srgbClr val="000000">
                      <a:alpha val="43137"/>
                    </a:srgbClr>
                  </a:outerShdw>
                </a:effectLst>
              </a:rPr>
              <a:t>entad avéder un tribalh d'ensemble,</a:t>
            </a:r>
          </a:p>
          <a:p>
            <a:pPr algn="ctr"/>
            <a:r>
              <a:rPr lang="fr-FR" sz="2000" smtClean="0">
                <a:solidFill>
                  <a:schemeClr val="accent3">
                    <a:lumMod val="75000"/>
                  </a:schemeClr>
                </a:solidFill>
                <a:effectLst>
                  <a:outerShdw blurRad="38100" dist="38100" dir="2700000" algn="tl">
                    <a:srgbClr val="000000">
                      <a:alpha val="43137"/>
                    </a:srgbClr>
                  </a:outerShdw>
                </a:effectLst>
              </a:rPr>
              <a:t>uu' coesion entad que singuin bien vededera.</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er 'quò, seguir lo biaish de har, de </a:t>
            </a: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ompejac e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asalís (33). </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er l'inauguracion de 'queth</a:t>
            </a:r>
          </a:p>
          <a:p>
            <a:pPr algn="ctr"/>
            <a:r>
              <a:rPr lang="fr-FR" sz="2000" smtClean="0">
                <a:solidFill>
                  <a:schemeClr val="accent3">
                    <a:lumMod val="75000"/>
                  </a:schemeClr>
                </a:solidFill>
                <a:effectLst>
                  <a:outerShdw blurRad="38100" dist="38100" dir="2700000" algn="tl">
                    <a:srgbClr val="000000">
                      <a:alpha val="43137"/>
                    </a:srgbClr>
                  </a:outerShdw>
                </a:effectLst>
              </a:rPr>
              <a:t> tribalh, uu' hèsta de le màgers que seré de bon har !</a:t>
            </a:r>
          </a:p>
          <a:p>
            <a:pPr algn="ctr"/>
            <a:r>
              <a:rPr lang="fr-FR" sz="2000" smtClean="0">
                <a:solidFill>
                  <a:srgbClr val="FFC54A"/>
                </a:solidFill>
                <a:effectLst>
                  <a:outerShdw blurRad="38100" dist="38100" dir="2700000" algn="tl">
                    <a:srgbClr val="000000">
                      <a:alpha val="43137"/>
                    </a:srgbClr>
                  </a:outerShdw>
                </a:effectLst>
              </a:rPr>
              <a:t>E </a:t>
            </a:r>
            <a:r>
              <a:rPr lang="fr-FR" sz="2000" smtClean="0">
                <a:solidFill>
                  <a:schemeClr val="accent3">
                    <a:lumMod val="75000"/>
                  </a:schemeClr>
                </a:solidFill>
                <a:effectLst>
                  <a:outerShdw blurRad="38100" dist="38100" dir="2700000" algn="tl">
                    <a:srgbClr val="000000">
                      <a:alpha val="43137"/>
                    </a:srgbClr>
                  </a:outerShdw>
                </a:effectLst>
              </a:rPr>
              <a:t>perqué non pas ne har uu' hèsta annau, muisha de le nòsta</a:t>
            </a:r>
          </a:p>
          <a:p>
            <a:pPr algn="ctr"/>
            <a:r>
              <a:rPr lang="fr-FR" sz="2000" smtClean="0">
                <a:solidFill>
                  <a:schemeClr val="accent3">
                    <a:lumMod val="75000"/>
                  </a:schemeClr>
                </a:solidFill>
                <a:effectLst>
                  <a:outerShdw blurRad="38100" dist="38100" dir="2700000" algn="tl">
                    <a:srgbClr val="000000">
                      <a:alpha val="43137"/>
                    </a:srgbClr>
                  </a:outerShdw>
                </a:effectLst>
              </a:rPr>
              <a:t>vila mèi que millenària ?</a:t>
            </a:r>
          </a:p>
          <a:p>
            <a:pPr algn="ctr"/>
            <a:endParaRPr lang="fr-FR" sz="2000" smtClean="0">
              <a:solidFill>
                <a:srgbClr val="FFC54A"/>
              </a:solidFill>
              <a:effectLst>
                <a:outerShdw blurRad="38100" dist="38100" dir="2700000" algn="tl">
                  <a:srgbClr val="000000">
                    <a:alpha val="43137"/>
                  </a:srgbClr>
                </a:outerShdw>
              </a:effectLst>
            </a:endParaRPr>
          </a:p>
          <a:p>
            <a:pPr algn="ctr"/>
            <a:endParaRPr lang="fr-FR" sz="2000">
              <a:solidFill>
                <a:srgbClr val="FFC54A"/>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928670"/>
            <a:ext cx="1214446" cy="714380"/>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571736" y="1071546"/>
            <a:ext cx="4246804" cy="523220"/>
          </a:xfrm>
          <a:prstGeom prst="rect">
            <a:avLst/>
          </a:prstGeom>
          <a:noFill/>
        </p:spPr>
        <p:txBody>
          <a:bodyPr wrap="none" rtlCol="0">
            <a:spAutoFit/>
          </a:bodyPr>
          <a:lstStyle/>
          <a:p>
            <a:pPr algn="ctr"/>
            <a:r>
              <a:rPr lang="fr-FR" sz="2800" smtClean="0">
                <a:solidFill>
                  <a:srgbClr val="FFC54A"/>
                </a:solidFill>
                <a:effectLst>
                  <a:outerShdw blurRad="38100" dist="38100" dir="2700000" algn="tl">
                    <a:srgbClr val="000000">
                      <a:alpha val="43137"/>
                    </a:srgbClr>
                  </a:outerShdw>
                </a:effectLst>
              </a:rPr>
              <a:t>L</a:t>
            </a:r>
            <a:r>
              <a:rPr lang="fr-FR" sz="2800" smtClean="0">
                <a:solidFill>
                  <a:schemeClr val="accent3">
                    <a:lumMod val="75000"/>
                  </a:schemeClr>
                </a:solidFill>
                <a:effectLst>
                  <a:outerShdw blurRad="38100" dist="38100" dir="2700000" algn="tl">
                    <a:srgbClr val="000000">
                      <a:alpha val="43137"/>
                    </a:srgbClr>
                  </a:outerShdw>
                </a:effectLst>
              </a:rPr>
              <a:t>o projècte per Mamisan ?</a:t>
            </a:r>
            <a:endParaRPr lang="fr-FR" sz="2800">
              <a:solidFill>
                <a:schemeClr val="accent3">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500034" y="1857365"/>
            <a:ext cx="8001056" cy="4093428"/>
          </a:xfrm>
          <a:prstGeom prst="rect">
            <a:avLst/>
          </a:prstGeom>
          <a:noFill/>
        </p:spPr>
        <p:txBody>
          <a:bodyPr wrap="square" rtlCol="0">
            <a:spAutoFit/>
          </a:bodyPr>
          <a:lstStyle/>
          <a:p>
            <a:pPr algn="ctr"/>
            <a:endParaRPr lang="fr-FR" sz="2000" smtClean="0">
              <a:solidFill>
                <a:srgbClr val="FFC54A"/>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ieux non exaustifs à nommer en gascon :</a:t>
            </a:r>
          </a:p>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es entrées de la ville</a:t>
            </a:r>
          </a:p>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 musée et le Clocher porche</a:t>
            </a:r>
          </a:p>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es Lavoirs et Pyramides</a:t>
            </a:r>
          </a:p>
          <a:p>
            <a:pPr algn="ctr"/>
            <a:endParaRPr lang="fr-FR" sz="2000" smtClean="0">
              <a:solidFill>
                <a:srgbClr val="FFC54A"/>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es lieux et bâtiments accueillants du public</a:t>
            </a:r>
          </a:p>
          <a:p>
            <a:pPr algn="ct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airie – </a:t>
            </a:r>
            <a:r>
              <a:rPr lang="fr-FR" sz="2000" smtClean="0">
                <a:solidFill>
                  <a:srgbClr val="FFC54A"/>
                </a:solidFill>
                <a:effectLst>
                  <a:outerShdw blurRad="38100" dist="38100" dir="2700000" algn="tl">
                    <a:srgbClr val="000000">
                      <a:alpha val="43137"/>
                    </a:srgbClr>
                  </a:outerShdw>
                </a:effectLst>
              </a:rPr>
              <a:t>O</a:t>
            </a:r>
            <a:r>
              <a:rPr lang="fr-FR" sz="2000" smtClean="0">
                <a:solidFill>
                  <a:schemeClr val="accent3">
                    <a:lumMod val="75000"/>
                  </a:schemeClr>
                </a:solidFill>
                <a:effectLst>
                  <a:outerShdw blurRad="38100" dist="38100" dir="2700000" algn="tl">
                    <a:srgbClr val="000000">
                      <a:alpha val="43137"/>
                    </a:srgbClr>
                  </a:outerShdw>
                </a:effectLst>
              </a:rPr>
              <a:t>ffice de tourisme</a:t>
            </a:r>
          </a:p>
          <a:p>
            <a:pPr algn="ctr"/>
            <a:r>
              <a:rPr lang="fr-FR" sz="2000" smtClean="0">
                <a:solidFill>
                  <a:srgbClr val="FFC54A"/>
                </a:solidFill>
                <a:effectLst>
                  <a:outerShdw blurRad="38100" dist="38100" dir="2700000" algn="tl">
                    <a:srgbClr val="000000">
                      <a:alpha val="43137"/>
                    </a:srgbClr>
                  </a:outerShdw>
                </a:effectLst>
              </a:rPr>
              <a:t>É</a:t>
            </a:r>
            <a:r>
              <a:rPr lang="fr-FR" sz="2000" smtClean="0">
                <a:solidFill>
                  <a:schemeClr val="accent3">
                    <a:lumMod val="75000"/>
                  </a:schemeClr>
                </a:solidFill>
                <a:effectLst>
                  <a:outerShdw blurRad="38100" dist="38100" dir="2700000" algn="tl">
                    <a:srgbClr val="000000">
                      <a:alpha val="43137"/>
                    </a:srgbClr>
                  </a:outerShdw>
                </a:effectLst>
              </a:rPr>
              <a:t>coles primaires et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ollège</a:t>
            </a:r>
          </a:p>
          <a:p>
            <a:pPr algn="ctr"/>
            <a:r>
              <a:rPr lang="fr-FR" sz="2000" smtClean="0">
                <a:solidFill>
                  <a:srgbClr val="FFC54A"/>
                </a:solidFill>
                <a:effectLst>
                  <a:outerShdw blurRad="38100" dist="38100" dir="2700000" algn="tl">
                    <a:srgbClr val="000000">
                      <a:alpha val="43137"/>
                    </a:srgbClr>
                  </a:outerShdw>
                </a:effectLst>
              </a:rPr>
              <a:t>S</a:t>
            </a:r>
            <a:r>
              <a:rPr lang="fr-FR" sz="2000" smtClean="0">
                <a:solidFill>
                  <a:schemeClr val="accent3">
                    <a:lumMod val="75000"/>
                  </a:schemeClr>
                </a:solidFill>
                <a:effectLst>
                  <a:outerShdw blurRad="38100" dist="38100" dir="2700000" algn="tl">
                    <a:srgbClr val="000000">
                      <a:alpha val="43137"/>
                    </a:srgbClr>
                  </a:outerShdw>
                </a:effectLst>
              </a:rPr>
              <a:t>alles communales - </a:t>
            </a:r>
            <a:r>
              <a:rPr lang="fr-FR" sz="2000" smtClean="0">
                <a:solidFill>
                  <a:srgbClr val="FFC54A"/>
                </a:solidFill>
                <a:effectLst>
                  <a:outerShdw blurRad="38100" dist="38100" dir="2700000" algn="tl">
                    <a:srgbClr val="000000">
                      <a:alpha val="43137"/>
                    </a:srgbClr>
                  </a:outerShdw>
                </a:effectLst>
              </a:rPr>
              <a:t>E</a:t>
            </a:r>
            <a:r>
              <a:rPr lang="fr-FR" sz="2000" smtClean="0">
                <a:solidFill>
                  <a:schemeClr val="accent3">
                    <a:lumMod val="75000"/>
                  </a:schemeClr>
                </a:solidFill>
                <a:effectLst>
                  <a:outerShdw blurRad="38100" dist="38100" dir="2700000" algn="tl">
                    <a:srgbClr val="000000">
                      <a:alpha val="43137"/>
                    </a:srgbClr>
                  </a:outerShdw>
                </a:effectLst>
              </a:rPr>
              <a:t>hpad</a:t>
            </a:r>
          </a:p>
          <a:p>
            <a:pPr algn="ct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anneaux explicatifs sur la toponymie  de lieux naturels</a:t>
            </a:r>
          </a:p>
          <a:p>
            <a:pPr algn="ct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alioueyre – </a:t>
            </a:r>
            <a:r>
              <a:rPr lang="fr-FR" sz="2000" smtClean="0">
                <a:solidFill>
                  <a:srgbClr val="FFC54A"/>
                </a:solidFill>
                <a:effectLst>
                  <a:outerShdw blurRad="38100" dist="38100" dir="2700000" algn="tl">
                    <a:srgbClr val="000000">
                      <a:alpha val="43137"/>
                    </a:srgbClr>
                  </a:outerShdw>
                </a:effectLst>
              </a:rPr>
              <a:t>P</a:t>
            </a:r>
            <a:r>
              <a:rPr lang="fr-FR" sz="2000" smtClean="0">
                <a:solidFill>
                  <a:schemeClr val="accent3">
                    <a:lumMod val="75000"/>
                  </a:schemeClr>
                </a:solidFill>
                <a:effectLst>
                  <a:outerShdw blurRad="38100" dist="38100" dir="2700000" algn="tl">
                    <a:srgbClr val="000000">
                      <a:alpha val="43137"/>
                    </a:srgbClr>
                  </a:outerShdw>
                </a:effectLst>
              </a:rPr>
              <a:t>romenade fleurie – </a:t>
            </a:r>
            <a:r>
              <a:rPr lang="fr-FR" sz="2000" smtClean="0">
                <a:solidFill>
                  <a:srgbClr val="FFC54A"/>
                </a:solidFill>
                <a:effectLst>
                  <a:outerShdw blurRad="38100" dist="38100" dir="2700000" algn="tl">
                    <a:srgbClr val="000000">
                      <a:alpha val="43137"/>
                    </a:srgbClr>
                  </a:outerShdw>
                </a:effectLst>
              </a:rPr>
              <a:t>É</a:t>
            </a:r>
            <a:r>
              <a:rPr lang="fr-FR" sz="2000" smtClean="0">
                <a:solidFill>
                  <a:schemeClr val="accent3">
                    <a:lumMod val="75000"/>
                  </a:schemeClr>
                </a:solidFill>
                <a:effectLst>
                  <a:outerShdw blurRad="38100" dist="38100" dir="2700000" algn="tl">
                    <a:srgbClr val="000000">
                      <a:alpha val="43137"/>
                    </a:srgbClr>
                  </a:outerShdw>
                </a:effectLst>
              </a:rPr>
              <a:t>tang</a:t>
            </a:r>
          </a:p>
          <a:p>
            <a:pPr algn="ctr"/>
            <a:r>
              <a:rPr lang="fr-FR" sz="2000" smtClean="0">
                <a:solidFill>
                  <a:srgbClr val="FFC54A"/>
                </a:solidFill>
                <a:effectLst>
                  <a:outerShdw blurRad="38100" dist="38100" dir="2700000" algn="tl">
                    <a:srgbClr val="000000">
                      <a:alpha val="43137"/>
                    </a:srgbClr>
                  </a:outerShdw>
                </a:effectLst>
              </a:rPr>
              <a:t>N</a:t>
            </a:r>
            <a:r>
              <a:rPr lang="fr-FR" sz="2000" smtClean="0">
                <a:solidFill>
                  <a:schemeClr val="accent3">
                    <a:lumMod val="75000"/>
                  </a:schemeClr>
                </a:solidFill>
                <a:effectLst>
                  <a:outerShdw blurRad="38100" dist="38100" dir="2700000" algn="tl">
                    <a:srgbClr val="000000">
                      <a:alpha val="43137"/>
                    </a:srgbClr>
                  </a:outerShdw>
                </a:effectLst>
              </a:rPr>
              <a:t>oms des quartiers et des rues</a:t>
            </a:r>
            <a:endParaRPr lang="fr-FR" sz="200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11" end="11"/>
                                            </p:txEl>
                                          </p:spTgt>
                                        </p:tgtEl>
                                        <p:attrNameLst>
                                          <p:attrName>style.visibility</p:attrName>
                                        </p:attrNameLst>
                                      </p:cBhvr>
                                      <p:to>
                                        <p:strVal val="visible"/>
                                      </p:to>
                                    </p:set>
                                    <p:anim calcmode="lin" valueType="num">
                                      <p:cBhvr additive="base">
                                        <p:cTn id="61"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12" end="12"/>
                                            </p:txEl>
                                          </p:spTgt>
                                        </p:tgtEl>
                                        <p:attrNameLst>
                                          <p:attrName>style.visibility</p:attrName>
                                        </p:attrNameLst>
                                      </p:cBhvr>
                                      <p:to>
                                        <p:strVal val="visible"/>
                                      </p:to>
                                    </p:set>
                                    <p:anim calcmode="lin" valueType="num">
                                      <p:cBhvr additive="base">
                                        <p:cTn id="67"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928670"/>
            <a:ext cx="1214446" cy="714380"/>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500298" y="1071546"/>
            <a:ext cx="4246804" cy="523220"/>
          </a:xfrm>
          <a:prstGeom prst="rect">
            <a:avLst/>
          </a:prstGeom>
          <a:noFill/>
        </p:spPr>
        <p:txBody>
          <a:bodyPr wrap="none" rtlCol="0">
            <a:spAutoFit/>
          </a:bodyPr>
          <a:lstStyle/>
          <a:p>
            <a:pPr algn="ctr"/>
            <a:r>
              <a:rPr lang="fr-FR" sz="2800" smtClean="0">
                <a:solidFill>
                  <a:srgbClr val="FFC54A"/>
                </a:solidFill>
                <a:effectLst>
                  <a:outerShdw blurRad="38100" dist="38100" dir="2700000" algn="tl">
                    <a:srgbClr val="000000">
                      <a:alpha val="43137"/>
                    </a:srgbClr>
                  </a:outerShdw>
                </a:effectLst>
              </a:rPr>
              <a:t>L</a:t>
            </a:r>
            <a:r>
              <a:rPr lang="fr-FR" sz="2800" smtClean="0">
                <a:solidFill>
                  <a:schemeClr val="accent3">
                    <a:lumMod val="75000"/>
                  </a:schemeClr>
                </a:solidFill>
                <a:effectLst>
                  <a:outerShdw blurRad="38100" dist="38100" dir="2700000" algn="tl">
                    <a:srgbClr val="000000">
                      <a:alpha val="43137"/>
                    </a:srgbClr>
                  </a:outerShdw>
                </a:effectLst>
              </a:rPr>
              <a:t>o projècte per </a:t>
            </a:r>
            <a:r>
              <a:rPr lang="fr-FR" sz="2800" smtClean="0">
                <a:solidFill>
                  <a:srgbClr val="FFC54A"/>
                </a:solidFill>
                <a:effectLst>
                  <a:outerShdw blurRad="38100" dist="38100" dir="2700000" algn="tl">
                    <a:srgbClr val="000000">
                      <a:alpha val="43137"/>
                    </a:srgbClr>
                  </a:outerShdw>
                </a:effectLst>
              </a:rPr>
              <a:t>M</a:t>
            </a:r>
            <a:r>
              <a:rPr lang="fr-FR" sz="2800" smtClean="0">
                <a:solidFill>
                  <a:schemeClr val="accent3">
                    <a:lumMod val="75000"/>
                  </a:schemeClr>
                </a:solidFill>
                <a:effectLst>
                  <a:outerShdw blurRad="38100" dist="38100" dir="2700000" algn="tl">
                    <a:srgbClr val="000000">
                      <a:alpha val="43137"/>
                    </a:srgbClr>
                  </a:outerShdw>
                </a:effectLst>
              </a:rPr>
              <a:t>amisan ?</a:t>
            </a:r>
            <a:endParaRPr lang="fr-FR" sz="2800">
              <a:solidFill>
                <a:schemeClr val="accent3">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500034" y="2500306"/>
            <a:ext cx="8001056" cy="4093428"/>
          </a:xfrm>
          <a:prstGeom prst="rect">
            <a:avLst/>
          </a:prstGeom>
          <a:noFill/>
        </p:spPr>
        <p:txBody>
          <a:bodyPr wrap="square" rtlCol="0">
            <a:spAutoFit/>
          </a:bodyPr>
          <a:lstStyle/>
          <a:p>
            <a:pPr algn="ctr"/>
            <a:endParaRPr lang="fr-FR" sz="2000" smtClean="0">
              <a:solidFill>
                <a:srgbClr val="FFC54A"/>
              </a:solidFill>
              <a:effectLst>
                <a:outerShdw blurRad="38100" dist="38100" dir="2700000" algn="tl">
                  <a:srgbClr val="000000">
                    <a:alpha val="43137"/>
                  </a:srgbClr>
                </a:outerShdw>
              </a:effectLst>
            </a:endParaRPr>
          </a:p>
          <a:p>
            <a:pPr algn="ctr"/>
            <a:r>
              <a:rPr lang="fr-FR" sz="2000" smtClean="0">
                <a:solidFill>
                  <a:schemeClr val="accent4">
                    <a:lumMod val="75000"/>
                  </a:schemeClr>
                </a:solidFill>
                <a:effectLst>
                  <a:outerShdw blurRad="38100" dist="38100" dir="2700000" algn="tl">
                    <a:srgbClr val="000000">
                      <a:alpha val="43137"/>
                    </a:srgbClr>
                  </a:outerShdw>
                </a:effectLst>
              </a:rPr>
              <a:t>Les implantations possibles</a:t>
            </a:r>
          </a:p>
          <a:p>
            <a:pPr algn="ctr"/>
            <a:endParaRPr lang="fr-FR" sz="2000" smtClean="0">
              <a:solidFill>
                <a:schemeClr val="accent4">
                  <a:lumMod val="75000"/>
                </a:schemeClr>
              </a:solidFill>
              <a:effectLst>
                <a:outerShdw blurRad="38100" dist="38100" dir="2700000" algn="tl">
                  <a:srgbClr val="000000">
                    <a:alpha val="43137"/>
                  </a:srgbClr>
                </a:outerShdw>
              </a:effectLst>
            </a:endParaRPr>
          </a:p>
          <a:p>
            <a:pPr algn="ctr"/>
            <a:r>
              <a:rPr lang="fr-FR" sz="2000" smtClean="0">
                <a:solidFill>
                  <a:schemeClr val="accent4">
                    <a:lumMod val="75000"/>
                  </a:schemeClr>
                </a:solidFill>
                <a:effectLst>
                  <a:outerShdw blurRad="38100" dist="38100" dir="2700000" algn="tl">
                    <a:srgbClr val="000000">
                      <a:alpha val="43137"/>
                    </a:srgbClr>
                  </a:outerShdw>
                </a:effectLst>
              </a:rPr>
              <a:t>L</a:t>
            </a:r>
            <a:r>
              <a:rPr lang="fr-FR" sz="2000" smtClean="0">
                <a:effectLst>
                  <a:outerShdw blurRad="38100" dist="38100" dir="2700000" algn="tl">
                    <a:srgbClr val="000000">
                      <a:alpha val="43137"/>
                    </a:srgbClr>
                  </a:outerShdw>
                </a:effectLst>
              </a:rPr>
              <a:t>e(s) site(s) internet(s) en bilingue français / gascon :</a:t>
            </a:r>
          </a:p>
          <a:p>
            <a:pPr algn="ctr"/>
            <a:endParaRPr lang="fr-FR" sz="2000" smtClean="0">
              <a:effectLst>
                <a:outerShdw blurRad="38100" dist="38100" dir="2700000" algn="tl">
                  <a:srgbClr val="000000">
                    <a:alpha val="43137"/>
                  </a:srgbClr>
                </a:outerShdw>
              </a:effectLst>
            </a:endParaRPr>
          </a:p>
          <a:p>
            <a:pPr algn="ctr"/>
            <a:r>
              <a:rPr lang="fr-FR" sz="2000" smtClean="0">
                <a:effectLst>
                  <a:outerShdw blurRad="38100" dist="38100" dir="2700000" algn="tl">
                    <a:srgbClr val="000000">
                      <a:alpha val="43137"/>
                    </a:srgbClr>
                  </a:outerShdw>
                </a:effectLst>
              </a:rPr>
              <a:t>    </a:t>
            </a:r>
            <a:r>
              <a:rPr lang="fr-FR" sz="2000" smtClean="0">
                <a:solidFill>
                  <a:schemeClr val="accent4">
                    <a:lumMod val="75000"/>
                  </a:schemeClr>
                </a:solidFill>
                <a:effectLst>
                  <a:outerShdw blurRad="38100" dist="38100" dir="2700000" algn="tl">
                    <a:srgbClr val="000000">
                      <a:alpha val="43137"/>
                    </a:srgbClr>
                  </a:outerShdw>
                </a:effectLst>
              </a:rPr>
              <a:t>M</a:t>
            </a:r>
            <a:r>
              <a:rPr lang="fr-FR" sz="2000" smtClean="0">
                <a:effectLst>
                  <a:outerShdw blurRad="38100" dist="38100" dir="2700000" algn="tl">
                    <a:srgbClr val="000000">
                      <a:alpha val="43137"/>
                    </a:srgbClr>
                  </a:outerShdw>
                </a:effectLst>
              </a:rPr>
              <a:t>airie  et Office de tourisme </a:t>
            </a:r>
          </a:p>
          <a:p>
            <a:pPr algn="ctr"/>
            <a:r>
              <a:rPr lang="fr-FR" sz="2000" smtClean="0">
                <a:effectLst>
                  <a:outerShdw blurRad="38100" dist="38100" dir="2700000" algn="tl">
                    <a:srgbClr val="000000">
                      <a:alpha val="43137"/>
                    </a:srgbClr>
                  </a:outerShdw>
                </a:effectLst>
              </a:rPr>
              <a:t>    </a:t>
            </a:r>
            <a:r>
              <a:rPr lang="fr-FR" sz="2000" smtClean="0">
                <a:solidFill>
                  <a:schemeClr val="accent4">
                    <a:lumMod val="75000"/>
                  </a:schemeClr>
                </a:solidFill>
                <a:effectLst>
                  <a:outerShdw blurRad="38100" dist="38100" dir="2700000" algn="tl">
                    <a:srgbClr val="000000">
                      <a:alpha val="43137"/>
                    </a:srgbClr>
                  </a:outerShdw>
                </a:effectLst>
              </a:rPr>
              <a:t>L</a:t>
            </a:r>
            <a:r>
              <a:rPr lang="fr-FR" sz="2000" smtClean="0">
                <a:effectLst>
                  <a:outerShdw blurRad="38100" dist="38100" dir="2700000" algn="tl">
                    <a:srgbClr val="000000">
                      <a:alpha val="43137"/>
                    </a:srgbClr>
                  </a:outerShdw>
                </a:effectLst>
              </a:rPr>
              <a:t>es annonces communales</a:t>
            </a:r>
          </a:p>
          <a:p>
            <a:pPr algn="ctr"/>
            <a:r>
              <a:rPr lang="fr-FR" sz="2000" smtClean="0">
                <a:solidFill>
                  <a:schemeClr val="accent4">
                    <a:lumMod val="75000"/>
                  </a:schemeClr>
                </a:solidFill>
                <a:effectLst>
                  <a:outerShdw blurRad="38100" dist="38100" dir="2700000" algn="tl">
                    <a:srgbClr val="000000">
                      <a:alpha val="43137"/>
                    </a:srgbClr>
                  </a:outerShdw>
                </a:effectLst>
              </a:rPr>
              <a:t>L</a:t>
            </a:r>
            <a:r>
              <a:rPr lang="fr-FR" sz="2000" smtClean="0">
                <a:effectLst>
                  <a:outerShdw blurRad="38100" dist="38100" dir="2700000" algn="tl">
                    <a:srgbClr val="000000">
                      <a:alpha val="43137"/>
                    </a:srgbClr>
                  </a:outerShdw>
                </a:effectLst>
              </a:rPr>
              <a:t>es panneaux lumineux</a:t>
            </a:r>
          </a:p>
          <a:p>
            <a:pPr algn="ctr"/>
            <a:r>
              <a:rPr lang="fr-FR" sz="2000" smtClean="0">
                <a:solidFill>
                  <a:schemeClr val="accent4">
                    <a:lumMod val="75000"/>
                  </a:schemeClr>
                </a:solidFill>
                <a:effectLst>
                  <a:outerShdw blurRad="38100" dist="38100" dir="2700000" algn="tl">
                    <a:srgbClr val="000000">
                      <a:alpha val="43137"/>
                    </a:srgbClr>
                  </a:outerShdw>
                </a:effectLst>
              </a:rPr>
              <a:t>  L</a:t>
            </a:r>
            <a:r>
              <a:rPr lang="fr-FR" sz="2000" smtClean="0">
                <a:effectLst>
                  <a:outerShdw blurRad="38100" dist="38100" dir="2700000" algn="tl">
                    <a:srgbClr val="000000">
                      <a:alpha val="43137"/>
                    </a:srgbClr>
                  </a:outerShdw>
                </a:effectLst>
              </a:rPr>
              <a:t>es applis sur smartphones</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endParaRPr lang="fr-FR" sz="2000" smtClean="0">
              <a:effectLst>
                <a:outerShdw blurRad="38100" dist="38100" dir="2700000" algn="tl">
                  <a:srgbClr val="000000">
                    <a:alpha val="43137"/>
                  </a:srgbClr>
                </a:outerShdw>
              </a:effectLst>
            </a:endParaRPr>
          </a:p>
          <a:p>
            <a:pPr algn="ctr"/>
            <a:endParaRPr lang="fr-FR" sz="2000" smtClean="0">
              <a:effectLst>
                <a:outerShdw blurRad="38100" dist="38100" dir="2700000" algn="tl">
                  <a:srgbClr val="000000">
                    <a:alpha val="43137"/>
                  </a:srgbClr>
                </a:outerShdw>
              </a:effectLst>
            </a:endParaRPr>
          </a:p>
          <a:p>
            <a:pPr algn="ctr"/>
            <a:endParaRPr lang="fr-FR" sz="200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928670"/>
            <a:ext cx="1214446" cy="714380"/>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10" name="ZoneTexte 9"/>
          <p:cNvSpPr txBox="1"/>
          <p:nvPr/>
        </p:nvSpPr>
        <p:spPr>
          <a:xfrm>
            <a:off x="1785918" y="1000109"/>
            <a:ext cx="6858048" cy="5632311"/>
          </a:xfrm>
          <a:prstGeom prst="rect">
            <a:avLst/>
          </a:prstGeom>
          <a:noFill/>
        </p:spPr>
        <p:txBody>
          <a:bodyPr wrap="square" rtlCol="0">
            <a:spAutoFit/>
          </a:bodyPr>
          <a:lstStyle/>
          <a:p>
            <a:r>
              <a:rPr lang="fr-FR" smtClean="0"/>
              <a:t>Jean Jaurès à propos de la langue d’òc et des langues romanes :</a:t>
            </a:r>
          </a:p>
          <a:p>
            <a:endParaRPr lang="fr-FR" smtClean="0"/>
          </a:p>
          <a:p>
            <a:r>
              <a:rPr lang="fr-FR" smtClean="0"/>
              <a:t>	« J’ai été frappé de voir, au cours de mon voyage à travers les pays latins que, en combinant le français et le l'occitan, et par une certaine habitude des analogies, je comprenais en très peu de jours le portugais et l’espagnol.</a:t>
            </a:r>
          </a:p>
          <a:p>
            <a:r>
              <a:rPr lang="fr-FR" smtClean="0"/>
              <a:t>	Si, par la comparaison du français et du languedocien, ou du provençal, les enfants du peuple, dans tout le Midi de la France, apprenaient à trouver le même mot sous deux formes un peu différentes, ils auraient bientôt en main la clef qui leur ouvrirait, sans grands efforts, l’italien, le catalan, l’espagnol, le portugais.</a:t>
            </a:r>
          </a:p>
          <a:p>
            <a:r>
              <a:rPr lang="fr-FR" smtClean="0"/>
              <a:t>	 Et ils se sentiraient en harmonie naturelle, en communication aisée avec ce vaste monde des races latines, qui aujourd’hui, dans l’Europe méridionale et dans l’Amérique du Sud, développe tant de forces et d’audacieuses espérances.</a:t>
            </a:r>
          </a:p>
          <a:p>
            <a:r>
              <a:rPr lang="fr-FR" smtClean="0"/>
              <a:t>	Pour l’expansion économique comme pour l’agrandissement intellectuel de la France du Midi, il y a là un problème de la plus haute importance, et sur lequel je me permets d’appeler l’attention des instituteurs ».</a:t>
            </a:r>
          </a:p>
          <a:p>
            <a:r>
              <a:rPr lang="fr-FR" smtClean="0"/>
              <a:t>Jean Jaurès, Revue de l’enseignement primaire du 15 octobre 1911</a:t>
            </a:r>
            <a:r>
              <a:rPr lang="fr-FR" smtClean="0"/>
              <a:t>.</a:t>
            </a:r>
            <a:endParaRPr lang="fr-FR" sz="200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928670"/>
            <a:ext cx="1214446" cy="714380"/>
          </a:xfrm>
        </p:spPr>
        <p:txBody>
          <a:bodyPr>
            <a:normAutofit/>
          </a:bodyPr>
          <a:lstStyle/>
          <a:p>
            <a:pPr algn="ctr"/>
            <a:r>
              <a:rPr lang="fr-FR" sz="1600" smtClean="0">
                <a:solidFill>
                  <a:srgbClr val="FFC54A"/>
                </a:solidFill>
              </a:rPr>
              <a:t>M</a:t>
            </a:r>
            <a:r>
              <a:rPr lang="fr-FR" sz="1600" smtClean="0">
                <a:solidFill>
                  <a:schemeClr val="accent3">
                    <a:lumMod val="75000"/>
                  </a:schemeClr>
                </a:solidFill>
              </a:rPr>
              <a:t>amisan</a:t>
            </a:r>
            <a:br>
              <a:rPr lang="fr-FR" sz="1600" smtClean="0">
                <a:solidFill>
                  <a:schemeClr val="accent3">
                    <a:lumMod val="75000"/>
                  </a:schemeClr>
                </a:solidFill>
              </a:rPr>
            </a:br>
            <a:r>
              <a:rPr lang="fr-FR" sz="1600" smtClean="0">
                <a:solidFill>
                  <a:schemeClr val="accent3">
                    <a:lumMod val="75000"/>
                  </a:schemeClr>
                </a:solidFill>
              </a:rPr>
              <a:t>vila gascona</a:t>
            </a:r>
            <a:endParaRPr lang="fr-FR" sz="1600">
              <a:solidFill>
                <a:schemeClr val="accent3">
                  <a:lumMod val="75000"/>
                </a:schemeClr>
              </a:solidFill>
            </a:endParaRPr>
          </a:p>
        </p:txBody>
      </p:sp>
      <p:sp>
        <p:nvSpPr>
          <p:cNvPr id="6" name="ZoneTexte 5"/>
          <p:cNvSpPr txBox="1"/>
          <p:nvPr/>
        </p:nvSpPr>
        <p:spPr>
          <a:xfrm>
            <a:off x="2500298" y="1142984"/>
            <a:ext cx="4563622" cy="523220"/>
          </a:xfrm>
          <a:prstGeom prst="rect">
            <a:avLst/>
          </a:prstGeom>
          <a:noFill/>
        </p:spPr>
        <p:txBody>
          <a:bodyPr wrap="none" rtlCol="0">
            <a:spAutoFit/>
          </a:bodyPr>
          <a:lstStyle/>
          <a:p>
            <a:pPr algn="ctr"/>
            <a:r>
              <a:rPr lang="fr-FR" sz="2800" smtClean="0">
                <a:solidFill>
                  <a:srgbClr val="FFC54A"/>
                </a:solidFill>
                <a:effectLst>
                  <a:outerShdw blurRad="38100" dist="38100" dir="2700000" algn="tl">
                    <a:srgbClr val="000000">
                      <a:alpha val="43137"/>
                    </a:srgbClr>
                  </a:outerShdw>
                </a:effectLst>
              </a:rPr>
              <a:t>L</a:t>
            </a:r>
            <a:r>
              <a:rPr lang="fr-FR" sz="2800" smtClean="0">
                <a:solidFill>
                  <a:schemeClr val="accent3">
                    <a:lumMod val="75000"/>
                  </a:schemeClr>
                </a:solidFill>
                <a:effectLst>
                  <a:outerShdw blurRad="38100" dist="38100" dir="2700000" algn="tl">
                    <a:srgbClr val="000000">
                      <a:alpha val="43137"/>
                    </a:srgbClr>
                  </a:outerShdw>
                </a:effectLst>
              </a:rPr>
              <a:t>os vòsts vòts per </a:t>
            </a:r>
            <a:r>
              <a:rPr lang="fr-FR" sz="2800" smtClean="0">
                <a:solidFill>
                  <a:srgbClr val="FFC54A"/>
                </a:solidFill>
                <a:effectLst>
                  <a:outerShdw blurRad="38100" dist="38100" dir="2700000" algn="tl">
                    <a:srgbClr val="000000">
                      <a:alpha val="43137"/>
                    </a:srgbClr>
                  </a:outerShdw>
                </a:effectLst>
              </a:rPr>
              <a:t>M</a:t>
            </a:r>
            <a:r>
              <a:rPr lang="fr-FR" sz="2800" smtClean="0">
                <a:solidFill>
                  <a:schemeClr val="accent3">
                    <a:lumMod val="75000"/>
                  </a:schemeClr>
                </a:solidFill>
                <a:effectLst>
                  <a:outerShdw blurRad="38100" dist="38100" dir="2700000" algn="tl">
                    <a:srgbClr val="000000">
                      <a:alpha val="43137"/>
                    </a:srgbClr>
                  </a:outerShdw>
                </a:effectLst>
              </a:rPr>
              <a:t>amisan !</a:t>
            </a:r>
            <a:endParaRPr lang="fr-FR" sz="2800">
              <a:solidFill>
                <a:schemeClr val="accent3">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571472" y="2071678"/>
            <a:ext cx="8001056" cy="3785652"/>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Q</a:t>
            </a:r>
            <a:r>
              <a:rPr lang="fr-FR" sz="2000" smtClean="0">
                <a:solidFill>
                  <a:schemeClr val="accent3">
                    <a:lumMod val="75000"/>
                  </a:schemeClr>
                </a:solidFill>
                <a:effectLst>
                  <a:outerShdw blurRad="38100" dist="38100" dir="2700000" algn="tl">
                    <a:srgbClr val="000000">
                      <a:alpha val="43137"/>
                    </a:srgbClr>
                  </a:outerShdw>
                </a:effectLst>
              </a:rPr>
              <a:t>ue ves disi un granmercí per le vòsta preséncia e le vòsta escota.</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T</a:t>
            </a:r>
            <a:r>
              <a:rPr lang="fr-FR" sz="2000" smtClean="0">
                <a:solidFill>
                  <a:schemeClr val="accent3">
                    <a:lumMod val="75000"/>
                  </a:schemeClr>
                </a:solidFill>
                <a:effectLst>
                  <a:outerShdw blurRad="38100" dist="38100" dir="2700000" algn="tl">
                    <a:srgbClr val="000000">
                      <a:alpha val="43137"/>
                    </a:srgbClr>
                  </a:outerShdw>
                </a:effectLst>
              </a:rPr>
              <a:t>robar los sons arradics que permet de s'aubrir a le </a:t>
            </a:r>
            <a:r>
              <a:rPr lang="fr-FR" sz="2000" smtClean="0">
                <a:solidFill>
                  <a:srgbClr val="FFC54A"/>
                </a:solidFill>
                <a:effectLst>
                  <a:outerShdw blurRad="38100" dist="38100" dir="2700000" algn="tl">
                    <a:srgbClr val="000000">
                      <a:alpha val="43137"/>
                    </a:srgbClr>
                  </a:outerShdw>
                </a:effectLst>
              </a:rPr>
              <a:t>C</a:t>
            </a:r>
            <a:r>
              <a:rPr lang="fr-FR" sz="2000" smtClean="0">
                <a:solidFill>
                  <a:schemeClr val="accent3">
                    <a:lumMod val="75000"/>
                  </a:schemeClr>
                </a:solidFill>
                <a:effectLst>
                  <a:outerShdw blurRad="38100" dist="38100" dir="2700000" algn="tl">
                    <a:srgbClr val="000000">
                      <a:alpha val="43137"/>
                    </a:srgbClr>
                  </a:outerShdw>
                </a:effectLst>
              </a:rPr>
              <a:t>ultura deus</a:t>
            </a:r>
          </a:p>
          <a:p>
            <a:pPr algn="ctr"/>
            <a:r>
              <a:rPr lang="fr-FR" sz="2000" smtClean="0">
                <a:solidFill>
                  <a:schemeClr val="accent3">
                    <a:lumMod val="75000"/>
                  </a:schemeClr>
                </a:solidFill>
                <a:effectLst>
                  <a:outerShdw blurRad="38100" dist="38100" dir="2700000" algn="tl">
                    <a:srgbClr val="000000">
                      <a:alpha val="43137"/>
                    </a:srgbClr>
                  </a:outerShdw>
                </a:effectLst>
              </a:rPr>
              <a:t>auts, deus compréner.</a:t>
            </a:r>
          </a:p>
          <a:p>
            <a:pPr algn="ctr"/>
            <a:endParaRPr lang="fr-FR" sz="2000" smtClean="0">
              <a:solidFill>
                <a:schemeClr val="accent3">
                  <a:lumMod val="75000"/>
                </a:schemeClr>
              </a:solidFill>
              <a:effectLst>
                <a:outerShdw blurRad="38100" dist="38100" dir="2700000" algn="tl">
                  <a:srgbClr val="000000">
                    <a:alpha val="43137"/>
                  </a:srgbClr>
                </a:outerShdw>
              </a:effectLst>
            </a:endParaRPr>
          </a:p>
          <a:p>
            <a:pPr algn="ct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uishar qui èm entà saber on vam, "lo qui tèn le lenga,</a:t>
            </a:r>
          </a:p>
          <a:p>
            <a:pPr algn="ctr"/>
            <a:r>
              <a:rPr lang="fr-FR" sz="2000" smtClean="0">
                <a:solidFill>
                  <a:schemeClr val="accent3">
                    <a:lumMod val="75000"/>
                  </a:schemeClr>
                </a:solidFill>
                <a:effectLst>
                  <a:outerShdw blurRad="38100" dist="38100" dir="2700000" algn="tl">
                    <a:srgbClr val="000000">
                      <a:alpha val="43137"/>
                    </a:srgbClr>
                  </a:outerShdw>
                </a:effectLst>
              </a:rPr>
              <a:t>que tèn le clau" ( </a:t>
            </a:r>
            <a:r>
              <a:rPr lang="fr-FR" sz="2000" smtClean="0">
                <a:solidFill>
                  <a:srgbClr val="FFC54A"/>
                </a:solidFill>
                <a:effectLst>
                  <a:outerShdw blurRad="38100" dist="38100" dir="2700000" algn="tl">
                    <a:srgbClr val="000000">
                      <a:alpha val="43137"/>
                    </a:srgbClr>
                  </a:outerShdw>
                </a:effectLst>
              </a:rPr>
              <a:t>F</a:t>
            </a:r>
            <a:r>
              <a:rPr lang="fr-FR" sz="2000" smtClean="0">
                <a:solidFill>
                  <a:schemeClr val="accent3">
                    <a:lumMod val="75000"/>
                  </a:schemeClr>
                </a:solidFill>
                <a:effectLst>
                  <a:outerShdw blurRad="38100" dist="38100" dir="2700000" algn="tl">
                    <a:srgbClr val="000000">
                      <a:alpha val="43137"/>
                    </a:srgbClr>
                  </a:outerShdw>
                </a:effectLst>
              </a:rPr>
              <a:t>rederic </a:t>
            </a:r>
            <a:r>
              <a:rPr lang="fr-FR" sz="2000" smtClean="0">
                <a:solidFill>
                  <a:srgbClr val="FFC54A"/>
                </a:solidFill>
                <a:effectLst>
                  <a:outerShdw blurRad="38100" dist="38100" dir="2700000" algn="tl">
                    <a:srgbClr val="000000">
                      <a:alpha val="43137"/>
                    </a:srgbClr>
                  </a:outerShdw>
                </a:effectLst>
              </a:rPr>
              <a:t>M</a:t>
            </a:r>
            <a:r>
              <a:rPr lang="fr-FR" sz="2000" smtClean="0">
                <a:solidFill>
                  <a:schemeClr val="accent3">
                    <a:lumMod val="75000"/>
                  </a:schemeClr>
                </a:solidFill>
                <a:effectLst>
                  <a:outerShdw blurRad="38100" dist="38100" dir="2700000" algn="tl">
                    <a:srgbClr val="000000">
                      <a:alpha val="43137"/>
                    </a:srgbClr>
                  </a:outerShdw>
                </a:effectLst>
              </a:rPr>
              <a:t>istral )</a:t>
            </a:r>
          </a:p>
          <a:p>
            <a:pPr algn="ctr"/>
            <a:endParaRPr lang="fr-FR" sz="2000" smtClean="0">
              <a:solidFill>
                <a:srgbClr val="FFC54A"/>
              </a:solidFill>
              <a:effectLst>
                <a:outerShdw blurRad="38100" dist="38100" dir="2700000" algn="tl">
                  <a:srgbClr val="000000">
                    <a:alpha val="43137"/>
                  </a:srgbClr>
                </a:outerShdw>
              </a:effectLst>
            </a:endParaRPr>
          </a:p>
          <a:p>
            <a:pPr algn="ctr"/>
            <a:endParaRPr lang="fr-FR" sz="2000" smtClean="0">
              <a:solidFill>
                <a:srgbClr val="FFC54A"/>
              </a:solidFill>
              <a:effectLst>
                <a:outerShdw blurRad="38100" dist="38100" dir="2700000" algn="tl">
                  <a:srgbClr val="000000">
                    <a:alpha val="43137"/>
                  </a:srgbClr>
                </a:outerShdw>
              </a:effectLst>
            </a:endParaRPr>
          </a:p>
          <a:p>
            <a:pPr algn="ctr"/>
            <a:endParaRPr lang="fr-FR" sz="2000" smtClean="0">
              <a:solidFill>
                <a:srgbClr val="FFC54A"/>
              </a:solidFill>
              <a:effectLst>
                <a:outerShdw blurRad="38100" dist="38100" dir="2700000" algn="tl">
                  <a:srgbClr val="000000">
                    <a:alpha val="43137"/>
                  </a:srgbClr>
                </a:outerShdw>
              </a:effectLst>
            </a:endParaRPr>
          </a:p>
          <a:p>
            <a:pPr algn="ctr"/>
            <a:endParaRPr lang="fr-FR" sz="2000" smtClean="0">
              <a:solidFill>
                <a:srgbClr val="FFC54A"/>
              </a:solidFill>
              <a:effectLst>
                <a:outerShdw blurRad="38100" dist="38100" dir="2700000" algn="tl">
                  <a:srgbClr val="000000">
                    <a:alpha val="43137"/>
                  </a:srgbClr>
                </a:outerShdw>
              </a:effectLst>
            </a:endParaRPr>
          </a:p>
          <a:p>
            <a:pPr algn="ctr"/>
            <a:endParaRPr lang="fr-FR" sz="2000">
              <a:solidFill>
                <a:srgbClr val="FFC54A"/>
              </a:solidFill>
              <a:effectLst>
                <a:outerShdw blurRad="38100" dist="38100" dir="2700000" algn="tl">
                  <a:srgbClr val="000000">
                    <a:alpha val="43137"/>
                  </a:srgbClr>
                </a:outerShdw>
              </a:effectLst>
            </a:endParaRPr>
          </a:p>
        </p:txBody>
      </p:sp>
      <p:sp>
        <p:nvSpPr>
          <p:cNvPr id="5" name="ZoneTexte 4"/>
          <p:cNvSpPr txBox="1"/>
          <p:nvPr/>
        </p:nvSpPr>
        <p:spPr>
          <a:xfrm>
            <a:off x="714348" y="5072074"/>
            <a:ext cx="6429420" cy="1200329"/>
          </a:xfrm>
          <a:prstGeom prst="rect">
            <a:avLst/>
          </a:prstGeom>
          <a:noFill/>
        </p:spPr>
        <p:txBody>
          <a:bodyPr wrap="square" rtlCol="0">
            <a:spAutoFit/>
          </a:bodyPr>
          <a:lstStyle/>
          <a:p>
            <a:r>
              <a:rPr lang="fr-FR" sz="2400" dirty="0" err="1" smtClean="0">
                <a:solidFill>
                  <a:srgbClr val="C00000"/>
                </a:solidFill>
                <a:effectLst>
                  <a:outerShdw blurRad="38100" dist="38100" dir="2700000" algn="tl">
                    <a:srgbClr val="000000">
                      <a:alpha val="43137"/>
                    </a:srgbClr>
                  </a:outerShdw>
                </a:effectLst>
              </a:rPr>
              <a:t>Mamisan</a:t>
            </a:r>
            <a:r>
              <a:rPr lang="fr-FR" sz="2400" dirty="0" smtClean="0">
                <a:solidFill>
                  <a:srgbClr val="C00000"/>
                </a:solidFill>
                <a:effectLst>
                  <a:outerShdw blurRad="38100" dist="38100" dir="2700000" algn="tl">
                    <a:srgbClr val="000000">
                      <a:alpha val="43137"/>
                    </a:srgbClr>
                  </a:outerShdw>
                </a:effectLst>
              </a:rPr>
              <a:t> e </a:t>
            </a:r>
            <a:r>
              <a:rPr lang="fr-FR" sz="2400" dirty="0" err="1" smtClean="0">
                <a:solidFill>
                  <a:srgbClr val="C00000"/>
                </a:solidFill>
                <a:effectLst>
                  <a:outerShdw blurRad="38100" dist="38100" dir="2700000" algn="tl">
                    <a:srgbClr val="000000">
                      <a:alpha val="43137"/>
                    </a:srgbClr>
                  </a:outerShdw>
                </a:effectLst>
              </a:rPr>
              <a:t>lo</a:t>
            </a:r>
            <a:r>
              <a:rPr lang="fr-FR" sz="2400" dirty="0" smtClean="0">
                <a:solidFill>
                  <a:srgbClr val="C00000"/>
                </a:solidFill>
                <a:effectLst>
                  <a:outerShdw blurRad="38100" dist="38100" dir="2700000" algn="tl">
                    <a:srgbClr val="000000">
                      <a:alpha val="43137"/>
                    </a:srgbClr>
                  </a:outerShdw>
                </a:effectLst>
              </a:rPr>
              <a:t> </a:t>
            </a:r>
            <a:r>
              <a:rPr lang="fr-FR" sz="2400" smtClean="0">
                <a:solidFill>
                  <a:srgbClr val="C00000"/>
                </a:solidFill>
                <a:effectLst>
                  <a:outerShdw blurRad="38100" dist="38100" dir="2700000" algn="tl">
                    <a:srgbClr val="000000">
                      <a:alpha val="43137"/>
                    </a:srgbClr>
                  </a:outerShdw>
                </a:effectLst>
              </a:rPr>
              <a:t>gascon : </a:t>
            </a:r>
          </a:p>
          <a:p>
            <a:endParaRPr lang="fr-FR" sz="2400" smtClean="0">
              <a:solidFill>
                <a:srgbClr val="C00000"/>
              </a:solidFill>
              <a:effectLst>
                <a:outerShdw blurRad="38100" dist="38100" dir="2700000" algn="tl">
                  <a:srgbClr val="000000">
                    <a:alpha val="43137"/>
                  </a:srgbClr>
                </a:outerShdw>
              </a:effectLst>
            </a:endParaRPr>
          </a:p>
          <a:p>
            <a:r>
              <a:rPr lang="fr-FR" sz="2400" smtClean="0">
                <a:solidFill>
                  <a:srgbClr val="FFB001"/>
                </a:solidFill>
                <a:effectLst>
                  <a:outerShdw blurRad="38100" dist="38100" dir="2700000" algn="tl">
                    <a:srgbClr val="000000">
                      <a:alpha val="43137"/>
                    </a:srgbClr>
                  </a:outerShdw>
                </a:effectLst>
              </a:rPr>
              <a:t>https</a:t>
            </a:r>
            <a:r>
              <a:rPr lang="fr-FR" sz="2400" dirty="0" smtClean="0">
                <a:solidFill>
                  <a:srgbClr val="FFB001"/>
                </a:solidFill>
                <a:effectLst>
                  <a:outerShdw blurRad="38100" dist="38100" dir="2700000" algn="tl">
                    <a:srgbClr val="000000">
                      <a:alpha val="43137"/>
                    </a:srgbClr>
                  </a:outerShdw>
                </a:effectLst>
              </a:rPr>
              <a:t>://www.perlogascon.com</a:t>
            </a:r>
            <a:endParaRPr lang="fr-FR" sz="2400" dirty="0">
              <a:solidFill>
                <a:srgbClr val="FFB001"/>
              </a:solidFill>
              <a:effectLst>
                <a:outerShdw blurRad="38100" dist="38100" dir="2700000" algn="tl">
                  <a:srgbClr val="000000">
                    <a:alpha val="43137"/>
                  </a:srgbClr>
                </a:outerShdw>
              </a:effectLst>
            </a:endParaRPr>
          </a:p>
        </p:txBody>
      </p:sp>
      <p:pic>
        <p:nvPicPr>
          <p:cNvPr id="8" name="N'èi tant cercat m'aimia.mp3">
            <a:hlinkClick r:id="" action="ppaction://media"/>
          </p:cNvPr>
          <p:cNvPicPr>
            <a:picLocks noRot="1" noChangeAspect="1"/>
          </p:cNvPicPr>
          <p:nvPr>
            <a:audioFile r:link="rId1"/>
          </p:nvPr>
        </p:nvPicPr>
        <p:blipFill>
          <a:blip r:embed="rId4"/>
          <a:stretch>
            <a:fillRect/>
          </a:stretch>
        </p:blipFill>
        <p:spPr>
          <a:xfrm>
            <a:off x="8072462" y="5786454"/>
            <a:ext cx="500066"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 calcmode="lin" valueType="num">
                                      <p:cBhvr additive="base">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 calcmode="lin" valueType="num">
                                      <p:cBhvr additive="base">
                                        <p:cTn id="30"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 calcmode="lin" valueType="num">
                                      <p:cBhvr additive="base">
                                        <p:cTn id="36"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p:cTn id="42"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3"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45" dur="20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 calcmode="lin" valueType="num">
                                      <p:cBhvr>
                                        <p:cTn id="50"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52" dur="2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53" dur="20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086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1000" showWhenStopped="0">
                <p:cTn id="5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6"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648" cy="914392"/>
          </a:xfrm>
        </p:spPr>
        <p:txBody>
          <a:bodyPr/>
          <a:lstStyle/>
          <a:p>
            <a:pPr algn="ctr"/>
            <a:r>
              <a:rPr lang="fr-FR" sz="3600" smtClean="0">
                <a:solidFill>
                  <a:srgbClr val="FFC54A"/>
                </a:solidFill>
              </a:rPr>
              <a:t>M</a:t>
            </a:r>
            <a:r>
              <a:rPr lang="fr-FR" sz="3600" smtClean="0"/>
              <a:t>amisan vila vascona</a:t>
            </a:r>
            <a:endParaRPr lang="fr-FR" sz="3600"/>
          </a:p>
        </p:txBody>
      </p:sp>
      <p:sp>
        <p:nvSpPr>
          <p:cNvPr id="3" name="Sous-titre 2"/>
          <p:cNvSpPr>
            <a:spLocks noGrp="1"/>
          </p:cNvSpPr>
          <p:nvPr>
            <p:ph type="subTitle" idx="1"/>
          </p:nvPr>
        </p:nvSpPr>
        <p:spPr>
          <a:xfrm>
            <a:off x="3071802" y="1928802"/>
            <a:ext cx="4953000" cy="857256"/>
          </a:xfrm>
        </p:spPr>
        <p:txBody>
          <a:bodyPr numCol="1">
            <a:normAutofit/>
          </a:bodyPr>
          <a:lstStyle/>
          <a:p>
            <a:pPr algn="ctr"/>
            <a:endParaRPr lang="fr-FR" smtClean="0"/>
          </a:p>
          <a:p>
            <a:pPr algn="ctr"/>
            <a:r>
              <a:rPr lang="fr-FR" sz="2000" smtClean="0">
                <a:solidFill>
                  <a:srgbClr val="FFC54A"/>
                </a:solidFill>
              </a:rPr>
              <a:t>M</a:t>
            </a:r>
            <a:r>
              <a:rPr lang="fr-FR" sz="2000" smtClean="0"/>
              <a:t>imizan  ville vasconne</a:t>
            </a:r>
            <a:endParaRPr lang="fr-FR" sz="2000"/>
          </a:p>
        </p:txBody>
      </p:sp>
      <p:sp>
        <p:nvSpPr>
          <p:cNvPr id="6" name="ZoneTexte 5"/>
          <p:cNvSpPr txBox="1"/>
          <p:nvPr/>
        </p:nvSpPr>
        <p:spPr>
          <a:xfrm>
            <a:off x="928662" y="3357562"/>
            <a:ext cx="7429552" cy="2862322"/>
          </a:xfrm>
          <a:prstGeom prst="rect">
            <a:avLst/>
          </a:prstGeom>
          <a:noFill/>
        </p:spPr>
        <p:txBody>
          <a:bodyPr wrap="square" rtlCol="0">
            <a:spAutoFit/>
          </a:bodyPr>
          <a:lstStyle/>
          <a:p>
            <a:r>
              <a:rPr lang="fr-FR" sz="2000" smtClean="0">
                <a:solidFill>
                  <a:srgbClr val="FFC54A"/>
                </a:solidFill>
                <a:effectLst>
                  <a:outerShdw blurRad="38100" dist="38100" dir="2700000" algn="tl">
                    <a:srgbClr val="000000">
                      <a:alpha val="43137"/>
                    </a:srgbClr>
                  </a:outerShdw>
                </a:effectLst>
              </a:rPr>
              <a:t>	A</a:t>
            </a:r>
            <a:r>
              <a:rPr lang="fr-FR" sz="2000" smtClean="0">
                <a:solidFill>
                  <a:schemeClr val="accent3">
                    <a:lumMod val="75000"/>
                  </a:schemeClr>
                </a:solidFill>
                <a:effectLst>
                  <a:outerShdw blurRad="38100" dist="38100" dir="2700000" algn="tl">
                    <a:srgbClr val="000000">
                      <a:alpha val="43137"/>
                    </a:srgbClr>
                  </a:outerShdw>
                </a:effectLst>
              </a:rPr>
              <a:t>u sègle </a:t>
            </a:r>
            <a:r>
              <a:rPr lang="fr-FR" sz="2000" smtClean="0">
                <a:solidFill>
                  <a:srgbClr val="FFC54A"/>
                </a:solidFill>
                <a:effectLst>
                  <a:outerShdw blurRad="38100" dist="38100" dir="2700000" algn="tl">
                    <a:srgbClr val="000000">
                      <a:alpha val="43137"/>
                    </a:srgbClr>
                  </a:outerShdw>
                </a:effectLst>
              </a:rPr>
              <a:t>VI</a:t>
            </a:r>
            <a:r>
              <a:rPr lang="fr-FR" sz="2000" smtClean="0">
                <a:solidFill>
                  <a:schemeClr val="accent3">
                    <a:lumMod val="75000"/>
                  </a:schemeClr>
                </a:solidFill>
                <a:effectLst>
                  <a:outerShdw blurRad="38100" dist="38100" dir="2700000" algn="tl">
                    <a:srgbClr val="000000">
                      <a:alpha val="43137"/>
                    </a:srgbClr>
                  </a:outerShdw>
                </a:effectLst>
              </a:rPr>
              <a:t>au que's trobèva un pòrt, uu' petita mar interiora, dab marcants  dont empleguèvan  aquera lenga vascona davant los romans e uu' sòrta de gascon arron le latinisacion de'queth parlar.</a:t>
            </a:r>
          </a:p>
          <a:p>
            <a:r>
              <a:rPr lang="fr-FR" sz="2000" smtClean="0">
                <a:solidFill>
                  <a:srgbClr val="FFC54A"/>
                </a:solidFill>
                <a:effectLst>
                  <a:outerShdw blurRad="38100" dist="38100" dir="2700000" algn="tl">
                    <a:srgbClr val="000000">
                      <a:alpha val="43137"/>
                    </a:srgbClr>
                  </a:outerShdw>
                </a:effectLst>
              </a:rPr>
              <a:t>	A</a:t>
            </a:r>
            <a:r>
              <a:rPr lang="fr-FR" sz="2000" smtClean="0">
                <a:effectLst>
                  <a:outerShdw blurRad="38100" dist="38100" dir="2700000" algn="tl">
                    <a:srgbClr val="000000">
                      <a:alpha val="43137"/>
                    </a:srgbClr>
                  </a:outerShdw>
                </a:effectLst>
              </a:rPr>
              <a:t>u </a:t>
            </a:r>
            <a:r>
              <a:rPr lang="fr-FR" sz="2000" smtClean="0">
                <a:solidFill>
                  <a:srgbClr val="FFC54A"/>
                </a:solidFill>
                <a:effectLst>
                  <a:outerShdw blurRad="38100" dist="38100" dir="2700000" algn="tl">
                    <a:srgbClr val="000000">
                      <a:alpha val="43137"/>
                    </a:srgbClr>
                  </a:outerShdw>
                </a:effectLst>
              </a:rPr>
              <a:t>VI</a:t>
            </a:r>
            <a:r>
              <a:rPr lang="fr-FR" sz="2000" smtClean="0">
                <a:effectLst>
                  <a:outerShdw blurRad="38100" dist="38100" dir="2700000" algn="tl">
                    <a:srgbClr val="000000">
                      <a:alpha val="43137"/>
                    </a:srgbClr>
                  </a:outerShdw>
                </a:effectLst>
              </a:rPr>
              <a:t>ème siècle se trouvait un port, une petite mer intérieure avec, des marchands qui employaient  cette langue vasconne d'avant les romains et une sorte de gascon après la latinisation de ce parler.</a:t>
            </a:r>
          </a:p>
          <a:p>
            <a:endParaRPr lang="fr-FR" sz="2000">
              <a:solidFill>
                <a:schemeClr val="accent3">
                  <a:lumMod val="75000"/>
                </a:schemeClr>
              </a:solidFill>
              <a:effectLst>
                <a:outerShdw blurRad="38100" dist="38100" dir="2700000" algn="tl">
                  <a:srgbClr val="000000">
                    <a:alpha val="43137"/>
                  </a:srgbClr>
                </a:outerShdw>
              </a:effectLst>
            </a:endParaRPr>
          </a:p>
        </p:txBody>
      </p:sp>
      <p:sp>
        <p:nvSpPr>
          <p:cNvPr id="8" name="ZoneTexte 7"/>
          <p:cNvSpPr txBox="1"/>
          <p:nvPr/>
        </p:nvSpPr>
        <p:spPr>
          <a:xfrm>
            <a:off x="1500166" y="4643446"/>
            <a:ext cx="6572296" cy="369332"/>
          </a:xfrm>
          <a:prstGeom prst="rect">
            <a:avLst/>
          </a:prstGeom>
          <a:noFill/>
        </p:spPr>
        <p:txBody>
          <a:bodyPr wrap="square" rtlCol="0">
            <a:spAutoFit/>
          </a:bodyPr>
          <a:lstStyle/>
          <a:p>
            <a:endParaRPr lang="fr-FR">
              <a:solidFill>
                <a:srgbClr val="FFC54A"/>
              </a:solidFill>
            </a:endParaRPr>
          </a:p>
        </p:txBody>
      </p:sp>
      <p:sp>
        <p:nvSpPr>
          <p:cNvPr id="11" name="ZoneTexte 10"/>
          <p:cNvSpPr txBox="1"/>
          <p:nvPr/>
        </p:nvSpPr>
        <p:spPr>
          <a:xfrm>
            <a:off x="1652566" y="4795846"/>
            <a:ext cx="6572296" cy="369332"/>
          </a:xfrm>
          <a:prstGeom prst="rect">
            <a:avLst/>
          </a:prstGeom>
          <a:noFill/>
        </p:spPr>
        <p:txBody>
          <a:bodyPr wrap="square" rtlCol="0">
            <a:spAutoFit/>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28736"/>
            <a:ext cx="1643042" cy="357190"/>
          </a:xfrm>
        </p:spPr>
        <p:txBody>
          <a:bodyPr>
            <a:normAutofit fontScale="90000"/>
          </a:bodyPr>
          <a:lstStyle/>
          <a:p>
            <a:pPr algn="ctr"/>
            <a:r>
              <a:rPr lang="fr-FR" sz="1800" smtClean="0">
                <a:solidFill>
                  <a:srgbClr val="FFC54A"/>
                </a:solidFill>
              </a:rPr>
              <a:t>M</a:t>
            </a:r>
            <a:r>
              <a:rPr lang="fr-FR" sz="1800" smtClean="0"/>
              <a:t>amisan</a:t>
            </a:r>
            <a:br>
              <a:rPr lang="fr-FR" sz="1800" smtClean="0"/>
            </a:br>
            <a:r>
              <a:rPr lang="fr-FR" sz="1800" smtClean="0"/>
              <a:t> vila vascona</a:t>
            </a:r>
            <a:endParaRPr lang="fr-FR" sz="1800"/>
          </a:p>
        </p:txBody>
      </p:sp>
      <p:sp>
        <p:nvSpPr>
          <p:cNvPr id="3" name="Sous-titre 2"/>
          <p:cNvSpPr>
            <a:spLocks noGrp="1"/>
          </p:cNvSpPr>
          <p:nvPr>
            <p:ph type="subTitle" idx="1"/>
          </p:nvPr>
        </p:nvSpPr>
        <p:spPr>
          <a:xfrm>
            <a:off x="0" y="1785926"/>
            <a:ext cx="1643042" cy="642942"/>
          </a:xfrm>
        </p:spPr>
        <p:txBody>
          <a:bodyPr numCol="1">
            <a:normAutofit fontScale="25000" lnSpcReduction="20000"/>
          </a:bodyPr>
          <a:lstStyle/>
          <a:p>
            <a:pPr algn="ctr"/>
            <a:endParaRPr lang="fr-FR" smtClean="0"/>
          </a:p>
          <a:p>
            <a:pPr algn="ctr"/>
            <a:r>
              <a:rPr lang="fr-FR" sz="4900" smtClean="0"/>
              <a:t>Mimizan</a:t>
            </a:r>
          </a:p>
          <a:p>
            <a:pPr algn="ctr"/>
            <a:r>
              <a:rPr lang="fr-FR" sz="4900" smtClean="0"/>
              <a:t>ville vasconne</a:t>
            </a:r>
            <a:endParaRPr lang="fr-FR" sz="4900"/>
          </a:p>
        </p:txBody>
      </p:sp>
      <p:pic>
        <p:nvPicPr>
          <p:cNvPr id="4" name="Image 3" descr="Direction_de_Bordeaux_Comprenant_La_[...]Nolin_Jean-Baptiste_btv1b53227155g_1.jpg"/>
          <p:cNvPicPr>
            <a:picLocks noChangeAspect="1"/>
          </p:cNvPicPr>
          <p:nvPr/>
        </p:nvPicPr>
        <p:blipFill>
          <a:blip r:embed="rId3" cstate="print"/>
          <a:stretch>
            <a:fillRect/>
          </a:stretch>
        </p:blipFill>
        <p:spPr>
          <a:xfrm>
            <a:off x="2000232" y="857232"/>
            <a:ext cx="6607210" cy="5857916"/>
          </a:xfrm>
          <a:prstGeom prst="rect">
            <a:avLst/>
          </a:prstGeom>
        </p:spPr>
      </p:pic>
      <p:sp>
        <p:nvSpPr>
          <p:cNvPr id="5" name="ZoneTexte 4"/>
          <p:cNvSpPr txBox="1"/>
          <p:nvPr/>
        </p:nvSpPr>
        <p:spPr>
          <a:xfrm>
            <a:off x="214282" y="3500438"/>
            <a:ext cx="1428760" cy="923330"/>
          </a:xfrm>
          <a:prstGeom prst="rect">
            <a:avLst/>
          </a:prstGeom>
          <a:noFill/>
        </p:spPr>
        <p:txBody>
          <a:bodyPr wrap="square" rtlCol="0">
            <a:spAutoFit/>
          </a:bodyPr>
          <a:lstStyle/>
          <a:p>
            <a:r>
              <a:rPr lang="fr-FR" smtClean="0">
                <a:solidFill>
                  <a:schemeClr val="accent4">
                    <a:lumMod val="75000"/>
                  </a:schemeClr>
                </a:solidFill>
              </a:rPr>
              <a:t>L</a:t>
            </a:r>
            <a:r>
              <a:rPr lang="fr-FR" smtClean="0">
                <a:solidFill>
                  <a:schemeClr val="accent3">
                    <a:lumMod val="75000"/>
                  </a:schemeClr>
                </a:solidFill>
              </a:rPr>
              <a:t>es escavaduras dens le còsta</a:t>
            </a:r>
            <a:endParaRPr lang="fr-FR">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648" cy="914392"/>
          </a:xfrm>
        </p:spPr>
        <p:txBody>
          <a:bodyPr/>
          <a:lstStyle/>
          <a:p>
            <a:pPr algn="ctr"/>
            <a:r>
              <a:rPr lang="fr-FR" sz="3600" smtClean="0">
                <a:solidFill>
                  <a:srgbClr val="FFC54A"/>
                </a:solidFill>
              </a:rPr>
              <a:t>M</a:t>
            </a:r>
            <a:r>
              <a:rPr lang="fr-FR" sz="3600" smtClean="0"/>
              <a:t>amisan vila vascona</a:t>
            </a:r>
            <a:endParaRPr lang="fr-FR" sz="3600"/>
          </a:p>
        </p:txBody>
      </p:sp>
      <p:sp>
        <p:nvSpPr>
          <p:cNvPr id="3" name="Sous-titre 2"/>
          <p:cNvSpPr>
            <a:spLocks noGrp="1"/>
          </p:cNvSpPr>
          <p:nvPr>
            <p:ph type="subTitle" idx="1"/>
          </p:nvPr>
        </p:nvSpPr>
        <p:spPr>
          <a:xfrm>
            <a:off x="3071802" y="1928802"/>
            <a:ext cx="4953000" cy="857256"/>
          </a:xfrm>
        </p:spPr>
        <p:txBody>
          <a:bodyPr numCol="1">
            <a:normAutofit/>
          </a:bodyPr>
          <a:lstStyle/>
          <a:p>
            <a:pPr algn="ctr"/>
            <a:endParaRPr lang="fr-FR" smtClean="0"/>
          </a:p>
          <a:p>
            <a:pPr algn="ctr"/>
            <a:r>
              <a:rPr lang="fr-FR" sz="2000" smtClean="0">
                <a:solidFill>
                  <a:srgbClr val="FFC54A"/>
                </a:solidFill>
              </a:rPr>
              <a:t>M</a:t>
            </a:r>
            <a:r>
              <a:rPr lang="fr-FR" sz="2000" smtClean="0"/>
              <a:t>imizan  ville vasconne</a:t>
            </a:r>
            <a:endParaRPr lang="fr-FR" sz="2000"/>
          </a:p>
        </p:txBody>
      </p:sp>
      <p:sp>
        <p:nvSpPr>
          <p:cNvPr id="6" name="ZoneTexte 5"/>
          <p:cNvSpPr txBox="1"/>
          <p:nvPr/>
        </p:nvSpPr>
        <p:spPr>
          <a:xfrm>
            <a:off x="857224" y="3214686"/>
            <a:ext cx="7286676" cy="2862322"/>
          </a:xfrm>
          <a:prstGeom prst="rect">
            <a:avLst/>
          </a:prstGeom>
          <a:noFill/>
        </p:spPr>
        <p:txBody>
          <a:bodyPr wrap="square" rtlCol="0">
            <a:spAutoFit/>
          </a:bodyPr>
          <a:lstStyle/>
          <a:p>
            <a:r>
              <a:rPr lang="fr-FR" smtClean="0">
                <a:solidFill>
                  <a:srgbClr val="FFC54A"/>
                </a:solidFill>
                <a:effectLst>
                  <a:outerShdw blurRad="38100" dist="38100" dir="2700000" algn="tl">
                    <a:srgbClr val="000000">
                      <a:alpha val="43137"/>
                    </a:srgbClr>
                  </a:outerShdw>
                </a:effectLst>
              </a:rPr>
              <a:t>	P</a:t>
            </a:r>
            <a:r>
              <a:rPr lang="fr-FR" smtClean="0">
                <a:solidFill>
                  <a:schemeClr val="accent3">
                    <a:lumMod val="75000"/>
                  </a:schemeClr>
                </a:solidFill>
                <a:effectLst>
                  <a:outerShdw blurRad="38100" dist="38100" dir="2700000" algn="tl">
                    <a:srgbClr val="000000">
                      <a:alpha val="43137"/>
                    </a:srgbClr>
                  </a:outerShdw>
                </a:effectLst>
              </a:rPr>
              <a:t>endent sègles, los estajants de le contrada qu'an vist a passar, invasions normandas, vikings, ...comerçants, ...e los romans.</a:t>
            </a:r>
          </a:p>
          <a:p>
            <a:r>
              <a:rPr lang="fr-FR" smtClean="0">
                <a:solidFill>
                  <a:srgbClr val="FFC54A"/>
                </a:solidFill>
                <a:effectLst>
                  <a:outerShdw blurRad="38100" dist="38100" dir="2700000" algn="tl">
                    <a:srgbClr val="000000">
                      <a:alpha val="43137"/>
                    </a:srgbClr>
                  </a:outerShdw>
                </a:effectLst>
              </a:rPr>
              <a:t>L</a:t>
            </a:r>
            <a:r>
              <a:rPr lang="fr-FR" smtClean="0">
                <a:solidFill>
                  <a:schemeClr val="accent3">
                    <a:lumMod val="75000"/>
                  </a:schemeClr>
                </a:solidFill>
                <a:effectLst>
                  <a:outerShdw blurRad="38100" dist="38100" dir="2700000" algn="tl">
                    <a:srgbClr val="000000">
                      <a:alpha val="43137"/>
                    </a:srgbClr>
                  </a:outerShdw>
                </a:effectLst>
              </a:rPr>
              <a:t>e lenga proto-</a:t>
            </a:r>
            <a:r>
              <a:rPr lang="fr-FR" smtClean="0">
                <a:solidFill>
                  <a:srgbClr val="FFC54A"/>
                </a:solidFill>
                <a:effectLst>
                  <a:outerShdw blurRad="38100" dist="38100" dir="2700000" algn="tl">
                    <a:srgbClr val="000000">
                      <a:alpha val="43137"/>
                    </a:srgbClr>
                  </a:outerShdw>
                </a:effectLst>
              </a:rPr>
              <a:t>A</a:t>
            </a:r>
            <a:r>
              <a:rPr lang="fr-FR" smtClean="0">
                <a:solidFill>
                  <a:schemeClr val="accent3">
                    <a:lumMod val="75000"/>
                  </a:schemeClr>
                </a:solidFill>
                <a:effectLst>
                  <a:outerShdw blurRad="38100" dist="38100" dir="2700000" algn="tl">
                    <a:srgbClr val="000000">
                      <a:alpha val="43137"/>
                    </a:srgbClr>
                  </a:outerShdw>
                </a:effectLst>
              </a:rPr>
              <a:t>quitanica, pui gascona, qu'es vaduda un mesclat latinisat e es atau arribada dinc a uei.</a:t>
            </a:r>
          </a:p>
          <a:p>
            <a:endParaRPr lang="fr-FR" smtClean="0">
              <a:solidFill>
                <a:schemeClr val="accent3">
                  <a:lumMod val="75000"/>
                </a:schemeClr>
              </a:solidFill>
              <a:effectLst>
                <a:outerShdw blurRad="38100" dist="38100" dir="2700000" algn="tl">
                  <a:srgbClr val="000000">
                    <a:alpha val="43137"/>
                  </a:srgbClr>
                </a:outerShdw>
              </a:effectLst>
            </a:endParaRPr>
          </a:p>
          <a:p>
            <a:r>
              <a:rPr lang="fr-FR" smtClean="0">
                <a:solidFill>
                  <a:srgbClr val="FFC54A"/>
                </a:solidFill>
                <a:effectLst>
                  <a:outerShdw blurRad="38100" dist="38100" dir="2700000" algn="tl">
                    <a:srgbClr val="000000">
                      <a:alpha val="43137"/>
                    </a:srgbClr>
                  </a:outerShdw>
                </a:effectLst>
              </a:rPr>
              <a:t>	P</a:t>
            </a:r>
            <a:r>
              <a:rPr lang="fr-FR" smtClean="0">
                <a:effectLst>
                  <a:outerShdw blurRad="38100" dist="38100" dir="2700000" algn="tl">
                    <a:srgbClr val="000000">
                      <a:alpha val="43137"/>
                    </a:srgbClr>
                  </a:outerShdw>
                </a:effectLst>
              </a:rPr>
              <a:t>endant des siècles, les habitants de la contrée ont vu passer, invasions normandes, vikings, ...commerçants, ...et les romains.</a:t>
            </a:r>
          </a:p>
          <a:p>
            <a:r>
              <a:rPr lang="fr-FR" smtClean="0">
                <a:solidFill>
                  <a:srgbClr val="FFC54A"/>
                </a:solidFill>
                <a:effectLst>
                  <a:outerShdw blurRad="38100" dist="38100" dir="2700000" algn="tl">
                    <a:srgbClr val="000000">
                      <a:alpha val="43137"/>
                    </a:srgbClr>
                  </a:outerShdw>
                </a:effectLst>
              </a:rPr>
              <a:t>L</a:t>
            </a:r>
            <a:r>
              <a:rPr lang="fr-FR" smtClean="0">
                <a:effectLst>
                  <a:outerShdw blurRad="38100" dist="38100" dir="2700000" algn="tl">
                    <a:srgbClr val="000000">
                      <a:alpha val="43137"/>
                    </a:srgbClr>
                  </a:outerShdw>
                </a:effectLst>
              </a:rPr>
              <a:t>a langue proto-</a:t>
            </a:r>
            <a:r>
              <a:rPr lang="fr-FR" smtClean="0">
                <a:solidFill>
                  <a:srgbClr val="FFC54A"/>
                </a:solidFill>
                <a:effectLst>
                  <a:outerShdw blurRad="38100" dist="38100" dir="2700000" algn="tl">
                    <a:srgbClr val="000000">
                      <a:alpha val="43137"/>
                    </a:srgbClr>
                  </a:outerShdw>
                </a:effectLst>
              </a:rPr>
              <a:t>A</a:t>
            </a:r>
            <a:r>
              <a:rPr lang="fr-FR" smtClean="0">
                <a:effectLst>
                  <a:outerShdw blurRad="38100" dist="38100" dir="2700000" algn="tl">
                    <a:srgbClr val="000000">
                      <a:alpha val="43137"/>
                    </a:srgbClr>
                  </a:outerShdw>
                </a:effectLst>
              </a:rPr>
              <a:t>quitaine, puis gasconne, est devenue un mélange latinisé et est ainsi arrivée jusqu'à nos jours.</a:t>
            </a:r>
          </a:p>
          <a:p>
            <a:endParaRPr lang="fr-FR">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14422"/>
            <a:ext cx="895328" cy="557202"/>
          </a:xfrm>
        </p:spPr>
        <p:txBody>
          <a:bodyPr>
            <a:normAutofit fontScale="90000"/>
          </a:bodyPr>
          <a:lstStyle/>
          <a:p>
            <a:pPr algn="ctr"/>
            <a:r>
              <a:rPr lang="fr-FR" sz="1400" smtClean="0">
                <a:solidFill>
                  <a:srgbClr val="FFC54A"/>
                </a:solidFill>
              </a:rPr>
              <a:t>M</a:t>
            </a:r>
            <a:r>
              <a:rPr lang="fr-FR" sz="1400" smtClean="0"/>
              <a:t>amisan</a:t>
            </a:r>
            <a:br>
              <a:rPr lang="fr-FR" sz="1400" smtClean="0"/>
            </a:br>
            <a:r>
              <a:rPr lang="fr-FR" sz="1400" smtClean="0"/>
              <a:t>vila vascona</a:t>
            </a:r>
            <a:endParaRPr lang="fr-FR" sz="1400"/>
          </a:p>
        </p:txBody>
      </p:sp>
      <p:pic>
        <p:nvPicPr>
          <p:cNvPr id="3" name="Image 2" descr="Mamisan_1.jpg"/>
          <p:cNvPicPr>
            <a:picLocks noChangeAspect="1"/>
          </p:cNvPicPr>
          <p:nvPr/>
        </p:nvPicPr>
        <p:blipFill>
          <a:blip r:embed="rId3"/>
          <a:stretch>
            <a:fillRect/>
          </a:stretch>
        </p:blipFill>
        <p:spPr>
          <a:xfrm>
            <a:off x="1357290" y="1357298"/>
            <a:ext cx="5268492" cy="2505480"/>
          </a:xfrm>
          <a:prstGeom prst="rect">
            <a:avLst/>
          </a:prstGeom>
        </p:spPr>
      </p:pic>
      <p:pic>
        <p:nvPicPr>
          <p:cNvPr id="4" name="Image 3" descr="Mamisan_2.jpg"/>
          <p:cNvPicPr>
            <a:picLocks noChangeAspect="1"/>
          </p:cNvPicPr>
          <p:nvPr/>
        </p:nvPicPr>
        <p:blipFill>
          <a:blip r:embed="rId4"/>
          <a:stretch>
            <a:fillRect/>
          </a:stretch>
        </p:blipFill>
        <p:spPr>
          <a:xfrm>
            <a:off x="3340228" y="4000504"/>
            <a:ext cx="5339336" cy="2517052"/>
          </a:xfrm>
          <a:prstGeom prst="rect">
            <a:avLst/>
          </a:prstGeom>
        </p:spPr>
      </p:pic>
      <p:sp>
        <p:nvSpPr>
          <p:cNvPr id="5" name="ZoneTexte 4"/>
          <p:cNvSpPr txBox="1"/>
          <p:nvPr/>
        </p:nvSpPr>
        <p:spPr>
          <a:xfrm>
            <a:off x="214282" y="4500570"/>
            <a:ext cx="2857520" cy="707886"/>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es incursions deus pòbles nordics </a:t>
            </a:r>
            <a:endParaRPr lang="fr-FR" sz="200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1285860"/>
            <a:ext cx="1285884" cy="571504"/>
          </a:xfrm>
        </p:spPr>
        <p:txBody>
          <a:bodyPr>
            <a:normAutofit/>
          </a:bodyPr>
          <a:lstStyle/>
          <a:p>
            <a:pPr algn="ctr"/>
            <a:r>
              <a:rPr lang="fr-FR" sz="1600" smtClean="0">
                <a:solidFill>
                  <a:srgbClr val="FFC54A"/>
                </a:solidFill>
              </a:rPr>
              <a:t>M</a:t>
            </a:r>
            <a:r>
              <a:rPr lang="fr-FR" sz="1600" smtClean="0"/>
              <a:t>amisan</a:t>
            </a:r>
            <a:br>
              <a:rPr lang="fr-FR" sz="1600" smtClean="0"/>
            </a:br>
            <a:r>
              <a:rPr lang="fr-FR" sz="1600" smtClean="0"/>
              <a:t>vila vascona</a:t>
            </a:r>
            <a:endParaRPr lang="fr-FR" sz="1600"/>
          </a:p>
        </p:txBody>
      </p:sp>
      <p:sp>
        <p:nvSpPr>
          <p:cNvPr id="5" name="ZoneTexte 4"/>
          <p:cNvSpPr txBox="1"/>
          <p:nvPr/>
        </p:nvSpPr>
        <p:spPr>
          <a:xfrm>
            <a:off x="214282" y="3429000"/>
            <a:ext cx="1928826" cy="707886"/>
          </a:xfrm>
          <a:prstGeom prst="rect">
            <a:avLst/>
          </a:prstGeom>
          <a:noFill/>
        </p:spPr>
        <p:txBody>
          <a:bodyPr wrap="square" rtlCol="0">
            <a:spAutoFit/>
          </a:bodyPr>
          <a:lstStyle/>
          <a:p>
            <a:pPr algn="ctr"/>
            <a:r>
              <a:rPr lang="fr-FR" sz="2000" smtClean="0">
                <a:solidFill>
                  <a:srgbClr val="FFC54A"/>
                </a:solidFill>
                <a:effectLst>
                  <a:outerShdw blurRad="38100" dist="38100" dir="2700000" algn="tl">
                    <a:srgbClr val="000000">
                      <a:alpha val="43137"/>
                    </a:srgbClr>
                  </a:outerShdw>
                </a:effectLst>
              </a:rPr>
              <a:t>L</a:t>
            </a:r>
            <a:r>
              <a:rPr lang="fr-FR" sz="2000" smtClean="0">
                <a:solidFill>
                  <a:schemeClr val="accent3">
                    <a:lumMod val="75000"/>
                  </a:schemeClr>
                </a:solidFill>
                <a:effectLst>
                  <a:outerShdw blurRad="38100" dist="38100" dir="2700000" algn="tl">
                    <a:srgbClr val="000000">
                      <a:alpha val="43137"/>
                    </a:srgbClr>
                  </a:outerShdw>
                </a:effectLst>
              </a:rPr>
              <a:t>es incursions</a:t>
            </a:r>
          </a:p>
          <a:p>
            <a:pPr algn="ctr"/>
            <a:r>
              <a:rPr lang="fr-FR" sz="2000" smtClean="0">
                <a:solidFill>
                  <a:schemeClr val="accent3">
                    <a:lumMod val="75000"/>
                  </a:schemeClr>
                </a:solidFill>
                <a:effectLst>
                  <a:outerShdw blurRad="38100" dist="38100" dir="2700000" algn="tl">
                    <a:srgbClr val="000000">
                      <a:alpha val="43137"/>
                    </a:srgbClr>
                  </a:outerShdw>
                </a:effectLst>
              </a:rPr>
              <a:t> </a:t>
            </a:r>
            <a:r>
              <a:rPr lang="fr-FR" sz="2000" smtClean="0">
                <a:solidFill>
                  <a:srgbClr val="FFC54A"/>
                </a:solidFill>
                <a:effectLst>
                  <a:outerShdw blurRad="38100" dist="38100" dir="2700000" algn="tl">
                    <a:srgbClr val="000000">
                      <a:alpha val="43137"/>
                    </a:srgbClr>
                  </a:outerShdw>
                </a:effectLst>
              </a:rPr>
              <a:t>N</a:t>
            </a:r>
            <a:r>
              <a:rPr lang="fr-FR" sz="2000" smtClean="0">
                <a:solidFill>
                  <a:schemeClr val="accent3">
                    <a:lumMod val="75000"/>
                  </a:schemeClr>
                </a:solidFill>
                <a:effectLst>
                  <a:outerShdw blurRad="38100" dist="38100" dir="2700000" algn="tl">
                    <a:srgbClr val="000000">
                      <a:alpha val="43137"/>
                    </a:srgbClr>
                  </a:outerShdw>
                </a:effectLst>
              </a:rPr>
              <a:t>ormandas</a:t>
            </a:r>
            <a:endParaRPr lang="fr-FR" sz="2000">
              <a:solidFill>
                <a:schemeClr val="accent3">
                  <a:lumMod val="75000"/>
                </a:schemeClr>
              </a:solidFill>
              <a:effectLst>
                <a:outerShdw blurRad="38100" dist="38100" dir="2700000" algn="tl">
                  <a:srgbClr val="000000">
                    <a:alpha val="43137"/>
                  </a:srgbClr>
                </a:outerShdw>
              </a:effectLst>
            </a:endParaRPr>
          </a:p>
        </p:txBody>
      </p:sp>
      <p:pic>
        <p:nvPicPr>
          <p:cNvPr id="1026" name="Picture 2" descr="C:\Users\JJ\Desktop\Mamisan 2.jpg"/>
          <p:cNvPicPr>
            <a:picLocks noChangeAspect="1" noChangeArrowheads="1"/>
          </p:cNvPicPr>
          <p:nvPr/>
        </p:nvPicPr>
        <p:blipFill>
          <a:blip r:embed="rId3"/>
          <a:srcRect/>
          <a:stretch>
            <a:fillRect/>
          </a:stretch>
        </p:blipFill>
        <p:spPr bwMode="auto">
          <a:xfrm>
            <a:off x="2285984" y="1583109"/>
            <a:ext cx="6215105" cy="4663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3417</TotalTime>
  <Words>5479</Words>
  <Application>Microsoft Office PowerPoint</Application>
  <PresentationFormat>Affichage à l'écran (4:3)</PresentationFormat>
  <Paragraphs>617</Paragraphs>
  <Slides>46</Slides>
  <Notes>46</Notes>
  <HiddenSlides>0</HiddenSlides>
  <MMClips>1</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Débit</vt:lpstr>
      <vt:lpstr>Toponimia gascona de Mamisan e deu Bòrn</vt:lpstr>
      <vt:lpstr>Mamisan vila vascona</vt:lpstr>
      <vt:lpstr>Mamisan vila vascona</vt:lpstr>
      <vt:lpstr>Mamisan vila vascona</vt:lpstr>
      <vt:lpstr>Mamisan vila vascona</vt:lpstr>
      <vt:lpstr>Mamisan  vila vascona</vt:lpstr>
      <vt:lpstr>Mamisan vila vascona</vt:lpstr>
      <vt:lpstr>Mamisan vila vascona</vt:lpstr>
      <vt:lpstr>Mamisan vila vascona</vt:lpstr>
      <vt:lpstr>Mamisan vila vascona</vt:lpstr>
      <vt:lpstr>Mamisan vila vascona</vt:lpstr>
      <vt:lpstr>Mamisan vila vascona</vt:lpstr>
      <vt:lpstr>Mamisan vila vascona -&gt; gascona</vt:lpstr>
      <vt:lpstr>Mamisan vila vascona</vt:lpstr>
      <vt:lpstr>Mamisan vila vascona</vt:lpstr>
      <vt:lpstr>Mamisan vila vascona</vt:lpstr>
      <vt:lpstr>Mamisan vila vascona</vt:lpstr>
      <vt:lpstr>Mamisan vila vascona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Aurelhan Pontencs Sent Pau vilas gasconas</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lpstr>Mamisan vila gascona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Toponimia gascona de Mamisan</dc:title>
  <dc:creator>JJ</dc:creator>
  <cp:lastModifiedBy>JJ</cp:lastModifiedBy>
  <cp:revision>364</cp:revision>
  <dcterms:created xsi:type="dcterms:W3CDTF">2023-01-20T16:17:22Z</dcterms:created>
  <dcterms:modified xsi:type="dcterms:W3CDTF">2023-03-06T15:07:21Z</dcterms:modified>
</cp:coreProperties>
</file>